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6"/>
  </p:notesMasterIdLst>
  <p:sldIdLst>
    <p:sldId id="693" r:id="rId2"/>
    <p:sldId id="633" r:id="rId3"/>
    <p:sldId id="657" r:id="rId4"/>
    <p:sldId id="658" r:id="rId5"/>
    <p:sldId id="660" r:id="rId6"/>
    <p:sldId id="659" r:id="rId7"/>
    <p:sldId id="587" r:id="rId8"/>
    <p:sldId id="663" r:id="rId9"/>
    <p:sldId id="662" r:id="rId10"/>
    <p:sldId id="666" r:id="rId11"/>
    <p:sldId id="664" r:id="rId12"/>
    <p:sldId id="665" r:id="rId13"/>
    <p:sldId id="667" r:id="rId14"/>
    <p:sldId id="588" r:id="rId15"/>
    <p:sldId id="683" r:id="rId16"/>
    <p:sldId id="669" r:id="rId17"/>
    <p:sldId id="668" r:id="rId18"/>
    <p:sldId id="589" r:id="rId19"/>
    <p:sldId id="635" r:id="rId20"/>
    <p:sldId id="670" r:id="rId21"/>
    <p:sldId id="636" r:id="rId22"/>
    <p:sldId id="671" r:id="rId23"/>
    <p:sldId id="590" r:id="rId24"/>
    <p:sldId id="637" r:id="rId25"/>
    <p:sldId id="630" r:id="rId26"/>
    <p:sldId id="638" r:id="rId27"/>
    <p:sldId id="672" r:id="rId28"/>
    <p:sldId id="591" r:id="rId29"/>
    <p:sldId id="639" r:id="rId30"/>
    <p:sldId id="592" r:id="rId31"/>
    <p:sldId id="675" r:id="rId32"/>
    <p:sldId id="593" r:id="rId33"/>
    <p:sldId id="673" r:id="rId34"/>
    <p:sldId id="674" r:id="rId35"/>
    <p:sldId id="594" r:id="rId36"/>
    <p:sldId id="676" r:id="rId37"/>
    <p:sldId id="595" r:id="rId38"/>
    <p:sldId id="640" r:id="rId39"/>
    <p:sldId id="679" r:id="rId40"/>
    <p:sldId id="596" r:id="rId41"/>
    <p:sldId id="641" r:id="rId42"/>
    <p:sldId id="597" r:id="rId43"/>
    <p:sldId id="677" r:id="rId44"/>
    <p:sldId id="643" r:id="rId45"/>
    <p:sldId id="598" r:id="rId46"/>
    <p:sldId id="680" r:id="rId47"/>
    <p:sldId id="644" r:id="rId48"/>
    <p:sldId id="599" r:id="rId49"/>
    <p:sldId id="681" r:id="rId50"/>
    <p:sldId id="645" r:id="rId51"/>
    <p:sldId id="600" r:id="rId52"/>
    <p:sldId id="682" r:id="rId53"/>
    <p:sldId id="601" r:id="rId54"/>
    <p:sldId id="685" r:id="rId55"/>
    <p:sldId id="684" r:id="rId56"/>
    <p:sldId id="647" r:id="rId57"/>
    <p:sldId id="686" r:id="rId58"/>
    <p:sldId id="648" r:id="rId59"/>
    <p:sldId id="687" r:id="rId60"/>
    <p:sldId id="688" r:id="rId61"/>
    <p:sldId id="649" r:id="rId62"/>
    <p:sldId id="650" r:id="rId63"/>
    <p:sldId id="690" r:id="rId64"/>
    <p:sldId id="689" r:id="rId65"/>
    <p:sldId id="651" r:id="rId66"/>
    <p:sldId id="632" r:id="rId67"/>
    <p:sldId id="691" r:id="rId68"/>
    <p:sldId id="603" r:id="rId69"/>
    <p:sldId id="604" r:id="rId70"/>
    <p:sldId id="652" r:id="rId71"/>
    <p:sldId id="617" r:id="rId72"/>
    <p:sldId id="605" r:id="rId73"/>
    <p:sldId id="624" r:id="rId74"/>
    <p:sldId id="653" r:id="rId75"/>
    <p:sldId id="625" r:id="rId76"/>
    <p:sldId id="606" r:id="rId77"/>
    <p:sldId id="654" r:id="rId78"/>
    <p:sldId id="655" r:id="rId79"/>
    <p:sldId id="626" r:id="rId80"/>
    <p:sldId id="607" r:id="rId81"/>
    <p:sldId id="627" r:id="rId82"/>
    <p:sldId id="616" r:id="rId83"/>
    <p:sldId id="656" r:id="rId84"/>
    <p:sldId id="692" r:id="rId85"/>
  </p:sldIdLst>
  <p:sldSz cx="9144000" cy="6858000" type="screen4x3"/>
  <p:notesSz cx="6858000" cy="9144000"/>
  <p:defaultTextStyle>
    <a:defPPr>
      <a:defRPr lang="en-US"/>
    </a:defPPr>
    <a:lvl1pPr algn="l" rtl="0" eaLnBrk="0" fontAlgn="base" hangingPunct="0">
      <a:spcBef>
        <a:spcPct val="0"/>
      </a:spcBef>
      <a:spcAft>
        <a:spcPct val="0"/>
      </a:spcAft>
      <a:defRPr b="1"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b="1"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b="1"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b="1"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b="1" kern="1200">
        <a:solidFill>
          <a:schemeClr val="tx1"/>
        </a:solidFill>
        <a:latin typeface="Times New Roman" pitchFamily="18" charset="0"/>
        <a:ea typeface="+mn-ea"/>
        <a:cs typeface="+mn-cs"/>
      </a:defRPr>
    </a:lvl5pPr>
    <a:lvl6pPr marL="2286000" algn="l" defTabSz="914400" rtl="0" eaLnBrk="1" latinLnBrk="0" hangingPunct="1">
      <a:defRPr b="1" kern="1200">
        <a:solidFill>
          <a:schemeClr val="tx1"/>
        </a:solidFill>
        <a:latin typeface="Times New Roman" pitchFamily="18" charset="0"/>
        <a:ea typeface="+mn-ea"/>
        <a:cs typeface="+mn-cs"/>
      </a:defRPr>
    </a:lvl6pPr>
    <a:lvl7pPr marL="2743200" algn="l" defTabSz="914400" rtl="0" eaLnBrk="1" latinLnBrk="0" hangingPunct="1">
      <a:defRPr b="1" kern="1200">
        <a:solidFill>
          <a:schemeClr val="tx1"/>
        </a:solidFill>
        <a:latin typeface="Times New Roman" pitchFamily="18" charset="0"/>
        <a:ea typeface="+mn-ea"/>
        <a:cs typeface="+mn-cs"/>
      </a:defRPr>
    </a:lvl7pPr>
    <a:lvl8pPr marL="3200400" algn="l" defTabSz="914400" rtl="0" eaLnBrk="1" latinLnBrk="0" hangingPunct="1">
      <a:defRPr b="1" kern="1200">
        <a:solidFill>
          <a:schemeClr val="tx1"/>
        </a:solidFill>
        <a:latin typeface="Times New Roman" pitchFamily="18" charset="0"/>
        <a:ea typeface="+mn-ea"/>
        <a:cs typeface="+mn-cs"/>
      </a:defRPr>
    </a:lvl8pPr>
    <a:lvl9pPr marL="3657600" algn="l" defTabSz="914400" rtl="0" eaLnBrk="1" latinLnBrk="0" hangingPunct="1">
      <a:defRPr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660066"/>
    <a:srgbClr val="D9ECFF"/>
    <a:srgbClr val="99CCFF"/>
    <a:srgbClr val="FFFF00"/>
    <a:srgbClr val="F2F3B7"/>
    <a:srgbClr val="EAEC8C"/>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8" autoAdjust="0"/>
    <p:restoredTop sz="94680" autoAdjust="0"/>
  </p:normalViewPr>
  <p:slideViewPr>
    <p:cSldViewPr>
      <p:cViewPr>
        <p:scale>
          <a:sx n="70" d="100"/>
          <a:sy n="70" d="100"/>
        </p:scale>
        <p:origin x="-1470"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00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lvl1pPr>
          </a:lstStyle>
          <a:p>
            <a:endParaRPr lang="en-US"/>
          </a:p>
        </p:txBody>
      </p:sp>
      <p:sp>
        <p:nvSpPr>
          <p:cNvPr id="6860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lvl1pPr>
          </a:lstStyle>
          <a:p>
            <a:endParaRPr lang="en-US"/>
          </a:p>
        </p:txBody>
      </p:sp>
      <p:sp>
        <p:nvSpPr>
          <p:cNvPr id="68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860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860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lvl1pPr>
          </a:lstStyle>
          <a:p>
            <a:endParaRPr lang="en-US"/>
          </a:p>
        </p:txBody>
      </p:sp>
      <p:sp>
        <p:nvSpPr>
          <p:cNvPr id="6860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vl1pPr>
          </a:lstStyle>
          <a:p>
            <a:fld id="{05AE371D-EB0B-40DC-A155-23211BD1D61C}" type="slidenum">
              <a:rPr lang="en-US"/>
              <a:pPr/>
              <a:t>‹#›</a:t>
            </a:fld>
            <a:endParaRPr lang="en-US"/>
          </a:p>
        </p:txBody>
      </p:sp>
    </p:spTree>
    <p:extLst>
      <p:ext uri="{BB962C8B-B14F-4D97-AF65-F5344CB8AC3E}">
        <p14:creationId xmlns:p14="http://schemas.microsoft.com/office/powerpoint/2010/main" val="13655309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03FE44-9F26-477D-A5ED-E3A47C7040A3}" type="slidenum">
              <a:rPr lang="en-US"/>
              <a:pPr/>
              <a:t>2</a:t>
            </a:fld>
            <a:endParaRPr lang="en-US"/>
          </a:p>
        </p:txBody>
      </p:sp>
      <p:sp>
        <p:nvSpPr>
          <p:cNvPr id="732162" name="Rectangle 2"/>
          <p:cNvSpPr>
            <a:spLocks noGrp="1" noRot="1" noChangeAspect="1" noChangeArrowheads="1" noTextEdit="1"/>
          </p:cNvSpPr>
          <p:nvPr>
            <p:ph type="sldImg"/>
          </p:nvPr>
        </p:nvSpPr>
        <p:spPr>
          <a:ln/>
        </p:spPr>
      </p:sp>
      <p:sp>
        <p:nvSpPr>
          <p:cNvPr id="7321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20</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21</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22</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5D7D15-0B0E-4215-AD10-B36EBB6758B9}" type="slidenum">
              <a:rPr lang="en-US"/>
              <a:pPr/>
              <a:t>23</a:t>
            </a:fld>
            <a:endParaRPr lang="en-US"/>
          </a:p>
        </p:txBody>
      </p:sp>
      <p:sp>
        <p:nvSpPr>
          <p:cNvPr id="694274" name="Rectangle 2"/>
          <p:cNvSpPr>
            <a:spLocks noGrp="1" noRot="1" noChangeAspect="1" noChangeArrowheads="1" noTextEdit="1"/>
          </p:cNvSpPr>
          <p:nvPr>
            <p:ph type="sldImg"/>
          </p:nvPr>
        </p:nvSpPr>
        <p:spPr>
          <a:ln/>
        </p:spPr>
      </p:sp>
      <p:sp>
        <p:nvSpPr>
          <p:cNvPr id="694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24</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75296D-7F83-4A6C-92FF-398F5A7FF2C9}" type="slidenum">
              <a:rPr lang="en-US"/>
              <a:pPr/>
              <a:t>25</a:t>
            </a:fld>
            <a:endParaRPr lang="en-US"/>
          </a:p>
        </p:txBody>
      </p:sp>
      <p:sp>
        <p:nvSpPr>
          <p:cNvPr id="695298" name="Rectangle 2"/>
          <p:cNvSpPr>
            <a:spLocks noGrp="1" noRot="1" noChangeAspect="1" noChangeArrowheads="1" noTextEdit="1"/>
          </p:cNvSpPr>
          <p:nvPr>
            <p:ph type="sldImg"/>
          </p:nvPr>
        </p:nvSpPr>
        <p:spPr>
          <a:ln/>
        </p:spPr>
      </p:sp>
      <p:sp>
        <p:nvSpPr>
          <p:cNvPr id="69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26</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27</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C29A73-B61A-489E-83E4-6A4FF6AEEA2B}" type="slidenum">
              <a:rPr lang="en-US"/>
              <a:pPr/>
              <a:t>28</a:t>
            </a:fld>
            <a:endParaRPr lang="en-US"/>
          </a:p>
        </p:txBody>
      </p:sp>
      <p:sp>
        <p:nvSpPr>
          <p:cNvPr id="696322" name="Rectangle 2"/>
          <p:cNvSpPr>
            <a:spLocks noGrp="1" noRot="1" noChangeAspect="1" noChangeArrowheads="1" noTextEdit="1"/>
          </p:cNvSpPr>
          <p:nvPr>
            <p:ph type="sldImg"/>
          </p:nvPr>
        </p:nvSpPr>
        <p:spPr>
          <a:ln/>
        </p:spPr>
      </p:sp>
      <p:sp>
        <p:nvSpPr>
          <p:cNvPr id="69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29</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B39150-B266-425A-B58D-EF3CA5FEFA27}" type="slidenum">
              <a:rPr lang="en-US"/>
              <a:pPr/>
              <a:t>4</a:t>
            </a:fld>
            <a:endParaRPr lang="en-US"/>
          </a:p>
        </p:txBody>
      </p:sp>
      <p:sp>
        <p:nvSpPr>
          <p:cNvPr id="688130" name="Rectangle 2"/>
          <p:cNvSpPr>
            <a:spLocks noGrp="1" noRot="1" noChangeAspect="1" noChangeArrowheads="1" noTextEdit="1"/>
          </p:cNvSpPr>
          <p:nvPr>
            <p:ph type="sldImg"/>
          </p:nvPr>
        </p:nvSpPr>
        <p:spPr>
          <a:ln/>
        </p:spPr>
      </p:sp>
      <p:sp>
        <p:nvSpPr>
          <p:cNvPr id="68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3DCB35-0069-4EE7-BD8B-BC8054B75DE1}" type="slidenum">
              <a:rPr lang="en-US"/>
              <a:pPr/>
              <a:t>30</a:t>
            </a:fld>
            <a:endParaRPr lang="en-US"/>
          </a:p>
        </p:txBody>
      </p:sp>
      <p:sp>
        <p:nvSpPr>
          <p:cNvPr id="698370" name="Rectangle 2"/>
          <p:cNvSpPr>
            <a:spLocks noGrp="1" noRot="1" noChangeAspect="1" noChangeArrowheads="1" noTextEdit="1"/>
          </p:cNvSpPr>
          <p:nvPr>
            <p:ph type="sldImg"/>
          </p:nvPr>
        </p:nvSpPr>
        <p:spPr>
          <a:ln/>
        </p:spPr>
      </p:sp>
      <p:sp>
        <p:nvSpPr>
          <p:cNvPr id="698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31</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7D8A52-89C1-4D29-BE7B-7E16FD4AC883}" type="slidenum">
              <a:rPr lang="en-US"/>
              <a:pPr/>
              <a:t>32</a:t>
            </a:fld>
            <a:endParaRPr lang="en-US"/>
          </a:p>
        </p:txBody>
      </p:sp>
      <p:sp>
        <p:nvSpPr>
          <p:cNvPr id="700418" name="Rectangle 2"/>
          <p:cNvSpPr>
            <a:spLocks noGrp="1" noRot="1" noChangeAspect="1" noChangeArrowheads="1" noTextEdit="1"/>
          </p:cNvSpPr>
          <p:nvPr>
            <p:ph type="sldImg"/>
          </p:nvPr>
        </p:nvSpPr>
        <p:spPr>
          <a:ln/>
        </p:spPr>
      </p:sp>
      <p:sp>
        <p:nvSpPr>
          <p:cNvPr id="700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33</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34</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41FF0F-0845-44F1-9B1D-B656023B7682}" type="slidenum">
              <a:rPr lang="en-US"/>
              <a:pPr/>
              <a:t>35</a:t>
            </a:fld>
            <a:endParaRPr lang="en-US"/>
          </a:p>
        </p:txBody>
      </p:sp>
      <p:sp>
        <p:nvSpPr>
          <p:cNvPr id="701442" name="Rectangle 2"/>
          <p:cNvSpPr>
            <a:spLocks noGrp="1" noRot="1" noChangeAspect="1" noChangeArrowheads="1" noTextEdit="1"/>
          </p:cNvSpPr>
          <p:nvPr>
            <p:ph type="sldImg"/>
          </p:nvPr>
        </p:nvSpPr>
        <p:spPr>
          <a:ln/>
        </p:spPr>
      </p:sp>
      <p:sp>
        <p:nvSpPr>
          <p:cNvPr id="7014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36</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8C74A1-B4A8-4B3F-8CC9-A039B60CF2E8}" type="slidenum">
              <a:rPr lang="en-US"/>
              <a:pPr/>
              <a:t>37</a:t>
            </a:fld>
            <a:endParaRPr lang="en-US"/>
          </a:p>
        </p:txBody>
      </p:sp>
      <p:sp>
        <p:nvSpPr>
          <p:cNvPr id="703490" name="Rectangle 2"/>
          <p:cNvSpPr>
            <a:spLocks noGrp="1" noRot="1" noChangeAspect="1" noChangeArrowheads="1" noTextEdit="1"/>
          </p:cNvSpPr>
          <p:nvPr>
            <p:ph type="sldImg"/>
          </p:nvPr>
        </p:nvSpPr>
        <p:spPr>
          <a:ln/>
        </p:spPr>
      </p:sp>
      <p:sp>
        <p:nvSpPr>
          <p:cNvPr id="7034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38</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39</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112820-286A-46E5-8FFF-125FB7BBF8D2}" type="slidenum">
              <a:rPr lang="en-US"/>
              <a:pPr/>
              <a:t>7</a:t>
            </a:fld>
            <a:endParaRPr lang="en-US"/>
          </a:p>
        </p:txBody>
      </p:sp>
      <p:sp>
        <p:nvSpPr>
          <p:cNvPr id="689154" name="Rectangle 2"/>
          <p:cNvSpPr>
            <a:spLocks noGrp="1" noRot="1" noChangeAspect="1" noChangeArrowheads="1" noTextEdit="1"/>
          </p:cNvSpPr>
          <p:nvPr>
            <p:ph type="sldImg"/>
          </p:nvPr>
        </p:nvSpPr>
        <p:spPr>
          <a:ln/>
        </p:spPr>
      </p:sp>
      <p:sp>
        <p:nvSpPr>
          <p:cNvPr id="68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8276D0-EBBD-4EAD-BE40-E67691B00DD4}" type="slidenum">
              <a:rPr lang="en-US"/>
              <a:pPr/>
              <a:t>40</a:t>
            </a:fld>
            <a:endParaRPr lang="en-US"/>
          </a:p>
        </p:txBody>
      </p:sp>
      <p:sp>
        <p:nvSpPr>
          <p:cNvPr id="704514" name="Rectangle 2"/>
          <p:cNvSpPr>
            <a:spLocks noGrp="1" noRot="1" noChangeAspect="1" noChangeArrowheads="1" noTextEdit="1"/>
          </p:cNvSpPr>
          <p:nvPr>
            <p:ph type="sldImg"/>
          </p:nvPr>
        </p:nvSpPr>
        <p:spPr>
          <a:ln/>
        </p:spPr>
      </p:sp>
      <p:sp>
        <p:nvSpPr>
          <p:cNvPr id="7045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41</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6729D2-8E2F-4963-B750-FC2542EFE7A2}" type="slidenum">
              <a:rPr lang="en-US"/>
              <a:pPr/>
              <a:t>42</a:t>
            </a:fld>
            <a:endParaRPr lang="en-US"/>
          </a:p>
        </p:txBody>
      </p:sp>
      <p:sp>
        <p:nvSpPr>
          <p:cNvPr id="706562" name="Rectangle 2"/>
          <p:cNvSpPr>
            <a:spLocks noGrp="1" noRot="1" noChangeAspect="1" noChangeArrowheads="1" noTextEdit="1"/>
          </p:cNvSpPr>
          <p:nvPr>
            <p:ph type="sldImg"/>
          </p:nvPr>
        </p:nvSpPr>
        <p:spPr>
          <a:ln/>
        </p:spPr>
      </p:sp>
      <p:sp>
        <p:nvSpPr>
          <p:cNvPr id="706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43</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44</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5E46E6-0EAE-4919-AC94-02B6582352DD}" type="slidenum">
              <a:rPr lang="en-US"/>
              <a:pPr/>
              <a:t>45</a:t>
            </a:fld>
            <a:endParaRPr lang="en-US"/>
          </a:p>
        </p:txBody>
      </p:sp>
      <p:sp>
        <p:nvSpPr>
          <p:cNvPr id="708610" name="Rectangle 2"/>
          <p:cNvSpPr>
            <a:spLocks noGrp="1" noRot="1" noChangeAspect="1" noChangeArrowheads="1" noTextEdit="1"/>
          </p:cNvSpPr>
          <p:nvPr>
            <p:ph type="sldImg"/>
          </p:nvPr>
        </p:nvSpPr>
        <p:spPr>
          <a:ln/>
        </p:spPr>
      </p:sp>
      <p:sp>
        <p:nvSpPr>
          <p:cNvPr id="7086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46</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47</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5B32DC-2324-4B59-A2BC-B0439E0618EE}" type="slidenum">
              <a:rPr lang="en-US"/>
              <a:pPr/>
              <a:t>48</a:t>
            </a:fld>
            <a:endParaRPr lang="en-US"/>
          </a:p>
        </p:txBody>
      </p:sp>
      <p:sp>
        <p:nvSpPr>
          <p:cNvPr id="710658" name="Rectangle 2"/>
          <p:cNvSpPr>
            <a:spLocks noGrp="1" noRot="1" noChangeAspect="1" noChangeArrowheads="1" noTextEdit="1"/>
          </p:cNvSpPr>
          <p:nvPr>
            <p:ph type="sldImg"/>
          </p:nvPr>
        </p:nvSpPr>
        <p:spPr>
          <a:ln/>
        </p:spPr>
      </p:sp>
      <p:sp>
        <p:nvSpPr>
          <p:cNvPr id="710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49</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B39150-B266-425A-B58D-EF3CA5FEFA27}" type="slidenum">
              <a:rPr lang="en-US"/>
              <a:pPr/>
              <a:t>11</a:t>
            </a:fld>
            <a:endParaRPr lang="en-US"/>
          </a:p>
        </p:txBody>
      </p:sp>
      <p:sp>
        <p:nvSpPr>
          <p:cNvPr id="688130" name="Rectangle 2"/>
          <p:cNvSpPr>
            <a:spLocks noGrp="1" noRot="1" noChangeAspect="1" noChangeArrowheads="1" noTextEdit="1"/>
          </p:cNvSpPr>
          <p:nvPr>
            <p:ph type="sldImg"/>
          </p:nvPr>
        </p:nvSpPr>
        <p:spPr>
          <a:ln/>
        </p:spPr>
      </p:sp>
      <p:sp>
        <p:nvSpPr>
          <p:cNvPr id="68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50</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F7DF98-FFEB-4F1C-BB7B-5B59CBA9C8D5}" type="slidenum">
              <a:rPr lang="en-US"/>
              <a:pPr/>
              <a:t>51</a:t>
            </a:fld>
            <a:endParaRPr lang="en-US"/>
          </a:p>
        </p:txBody>
      </p:sp>
      <p:sp>
        <p:nvSpPr>
          <p:cNvPr id="712706" name="Rectangle 2"/>
          <p:cNvSpPr>
            <a:spLocks noGrp="1" noRot="1" noChangeAspect="1" noChangeArrowheads="1" noTextEdit="1"/>
          </p:cNvSpPr>
          <p:nvPr>
            <p:ph type="sldImg"/>
          </p:nvPr>
        </p:nvSpPr>
        <p:spPr>
          <a:ln/>
        </p:spPr>
      </p:sp>
      <p:sp>
        <p:nvSpPr>
          <p:cNvPr id="712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52</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7E1595-F59D-4030-A060-94640045D999}" type="slidenum">
              <a:rPr lang="en-US"/>
              <a:pPr/>
              <a:t>53</a:t>
            </a:fld>
            <a:endParaRPr lang="en-US"/>
          </a:p>
        </p:txBody>
      </p:sp>
      <p:sp>
        <p:nvSpPr>
          <p:cNvPr id="714754" name="Rectangle 2"/>
          <p:cNvSpPr>
            <a:spLocks noGrp="1" noRot="1" noChangeAspect="1" noChangeArrowheads="1" noTextEdit="1"/>
          </p:cNvSpPr>
          <p:nvPr>
            <p:ph type="sldImg"/>
          </p:nvPr>
        </p:nvSpPr>
        <p:spPr>
          <a:ln/>
        </p:spPr>
      </p:sp>
      <p:sp>
        <p:nvSpPr>
          <p:cNvPr id="714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54</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56</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57</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58</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59</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60</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14</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61</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62</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63</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64</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8C21EA-A5FC-4C29-911B-10D3AA34ADBC}" type="slidenum">
              <a:rPr lang="en-US"/>
              <a:pPr/>
              <a:t>65</a:t>
            </a:fld>
            <a:endParaRPr lang="en-US"/>
          </a:p>
        </p:txBody>
      </p:sp>
      <p:sp>
        <p:nvSpPr>
          <p:cNvPr id="715778" name="Rectangle 2"/>
          <p:cNvSpPr>
            <a:spLocks noGrp="1" noRot="1" noChangeAspect="1" noChangeArrowheads="1" noTextEdit="1"/>
          </p:cNvSpPr>
          <p:nvPr>
            <p:ph type="sldImg"/>
          </p:nvPr>
        </p:nvSpPr>
        <p:spPr>
          <a:ln/>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87904D-8EF0-40CF-A5CD-7529CFF0ADD7}" type="slidenum">
              <a:rPr lang="en-US"/>
              <a:pPr/>
              <a:t>66</a:t>
            </a:fld>
            <a:endParaRPr lang="en-US"/>
          </a:p>
        </p:txBody>
      </p:sp>
      <p:sp>
        <p:nvSpPr>
          <p:cNvPr id="717826" name="Rectangle 2"/>
          <p:cNvSpPr>
            <a:spLocks noGrp="1" noRot="1" noChangeAspect="1" noChangeArrowheads="1" noTextEdit="1"/>
          </p:cNvSpPr>
          <p:nvPr>
            <p:ph type="sldImg"/>
          </p:nvPr>
        </p:nvSpPr>
        <p:spPr>
          <a:ln/>
        </p:spPr>
      </p:sp>
      <p:sp>
        <p:nvSpPr>
          <p:cNvPr id="71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87904D-8EF0-40CF-A5CD-7529CFF0ADD7}" type="slidenum">
              <a:rPr lang="en-US"/>
              <a:pPr/>
              <a:t>67</a:t>
            </a:fld>
            <a:endParaRPr lang="en-US"/>
          </a:p>
        </p:txBody>
      </p:sp>
      <p:sp>
        <p:nvSpPr>
          <p:cNvPr id="717826" name="Rectangle 2"/>
          <p:cNvSpPr>
            <a:spLocks noGrp="1" noRot="1" noChangeAspect="1" noChangeArrowheads="1" noTextEdit="1"/>
          </p:cNvSpPr>
          <p:nvPr>
            <p:ph type="sldImg"/>
          </p:nvPr>
        </p:nvSpPr>
        <p:spPr>
          <a:ln/>
        </p:spPr>
      </p:sp>
      <p:sp>
        <p:nvSpPr>
          <p:cNvPr id="71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707ADD-978D-467D-9B74-ECEE2594AE36}" type="slidenum">
              <a:rPr lang="en-US"/>
              <a:pPr/>
              <a:t>68</a:t>
            </a:fld>
            <a:endParaRPr lang="en-US"/>
          </a:p>
        </p:txBody>
      </p:sp>
      <p:sp>
        <p:nvSpPr>
          <p:cNvPr id="718850" name="Rectangle 2"/>
          <p:cNvSpPr>
            <a:spLocks noGrp="1" noRot="1" noChangeAspect="1" noChangeArrowheads="1" noTextEdit="1"/>
          </p:cNvSpPr>
          <p:nvPr>
            <p:ph type="sldImg"/>
          </p:nvPr>
        </p:nvSpPr>
        <p:spPr>
          <a:ln/>
        </p:spPr>
      </p:sp>
      <p:sp>
        <p:nvSpPr>
          <p:cNvPr id="718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C7CC6C-4392-4C31-A8A0-4A6C4C9B45EE}" type="slidenum">
              <a:rPr lang="en-US"/>
              <a:pPr/>
              <a:t>69</a:t>
            </a:fld>
            <a:endParaRPr lang="en-US"/>
          </a:p>
        </p:txBody>
      </p:sp>
      <p:sp>
        <p:nvSpPr>
          <p:cNvPr id="719874" name="Rectangle 2"/>
          <p:cNvSpPr>
            <a:spLocks noGrp="1" noRot="1" noChangeAspect="1" noChangeArrowheads="1" noTextEdit="1"/>
          </p:cNvSpPr>
          <p:nvPr>
            <p:ph type="sldImg"/>
          </p:nvPr>
        </p:nvSpPr>
        <p:spPr>
          <a:ln/>
        </p:spPr>
      </p:sp>
      <p:sp>
        <p:nvSpPr>
          <p:cNvPr id="71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87904D-8EF0-40CF-A5CD-7529CFF0ADD7}" type="slidenum">
              <a:rPr lang="en-US"/>
              <a:pPr/>
              <a:t>70</a:t>
            </a:fld>
            <a:endParaRPr lang="en-US"/>
          </a:p>
        </p:txBody>
      </p:sp>
      <p:sp>
        <p:nvSpPr>
          <p:cNvPr id="717826" name="Rectangle 2"/>
          <p:cNvSpPr>
            <a:spLocks noGrp="1" noRot="1" noChangeAspect="1" noChangeArrowheads="1" noTextEdit="1"/>
          </p:cNvSpPr>
          <p:nvPr>
            <p:ph type="sldImg"/>
          </p:nvPr>
        </p:nvSpPr>
        <p:spPr>
          <a:ln/>
        </p:spPr>
      </p:sp>
      <p:sp>
        <p:nvSpPr>
          <p:cNvPr id="71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16</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3435E0-D363-4830-ABC1-B99D5C0F9ABB}" type="slidenum">
              <a:rPr lang="en-US"/>
              <a:pPr/>
              <a:t>71</a:t>
            </a:fld>
            <a:endParaRPr lang="en-US"/>
          </a:p>
        </p:txBody>
      </p:sp>
      <p:sp>
        <p:nvSpPr>
          <p:cNvPr id="720898" name="Rectangle 2"/>
          <p:cNvSpPr>
            <a:spLocks noGrp="1" noRot="1" noChangeAspect="1" noChangeArrowheads="1" noTextEdit="1"/>
          </p:cNvSpPr>
          <p:nvPr>
            <p:ph type="sldImg"/>
          </p:nvPr>
        </p:nvSpPr>
        <p:spPr>
          <a:ln/>
        </p:spPr>
      </p:sp>
      <p:sp>
        <p:nvSpPr>
          <p:cNvPr id="72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829AB3-1496-437A-B68D-141B9D0891DB}" type="slidenum">
              <a:rPr lang="en-US"/>
              <a:pPr/>
              <a:t>72</a:t>
            </a:fld>
            <a:endParaRPr lang="en-US"/>
          </a:p>
        </p:txBody>
      </p:sp>
      <p:sp>
        <p:nvSpPr>
          <p:cNvPr id="721922" name="Rectangle 2"/>
          <p:cNvSpPr>
            <a:spLocks noGrp="1" noRot="1" noChangeAspect="1" noChangeArrowheads="1" noTextEdit="1"/>
          </p:cNvSpPr>
          <p:nvPr>
            <p:ph type="sldImg"/>
          </p:nvPr>
        </p:nvSpPr>
        <p:spPr>
          <a:ln/>
        </p:spPr>
      </p:sp>
      <p:sp>
        <p:nvSpPr>
          <p:cNvPr id="72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B6AF537-E4D1-4ED0-98A5-9270DB79F021}" type="slidenum">
              <a:rPr lang="en-US"/>
              <a:pPr/>
              <a:t>73</a:t>
            </a:fld>
            <a:endParaRPr lang="en-US"/>
          </a:p>
        </p:txBody>
      </p:sp>
      <p:sp>
        <p:nvSpPr>
          <p:cNvPr id="722946" name="Rectangle 2"/>
          <p:cNvSpPr>
            <a:spLocks noGrp="1" noRot="1" noChangeAspect="1" noChangeArrowheads="1" noTextEdit="1"/>
          </p:cNvSpPr>
          <p:nvPr>
            <p:ph type="sldImg"/>
          </p:nvPr>
        </p:nvSpPr>
        <p:spPr>
          <a:ln/>
        </p:spPr>
      </p:sp>
      <p:sp>
        <p:nvSpPr>
          <p:cNvPr id="722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87904D-8EF0-40CF-A5CD-7529CFF0ADD7}" type="slidenum">
              <a:rPr lang="en-US"/>
              <a:pPr/>
              <a:t>74</a:t>
            </a:fld>
            <a:endParaRPr lang="en-US"/>
          </a:p>
        </p:txBody>
      </p:sp>
      <p:sp>
        <p:nvSpPr>
          <p:cNvPr id="717826" name="Rectangle 2"/>
          <p:cNvSpPr>
            <a:spLocks noGrp="1" noRot="1" noChangeAspect="1" noChangeArrowheads="1" noTextEdit="1"/>
          </p:cNvSpPr>
          <p:nvPr>
            <p:ph type="sldImg"/>
          </p:nvPr>
        </p:nvSpPr>
        <p:spPr>
          <a:ln/>
        </p:spPr>
      </p:sp>
      <p:sp>
        <p:nvSpPr>
          <p:cNvPr id="71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A069F2-CCF2-4812-87E2-6B6C2B23864A}" type="slidenum">
              <a:rPr lang="en-US"/>
              <a:pPr/>
              <a:t>75</a:t>
            </a:fld>
            <a:endParaRPr lang="en-US"/>
          </a:p>
        </p:txBody>
      </p:sp>
      <p:sp>
        <p:nvSpPr>
          <p:cNvPr id="723970" name="Rectangle 2"/>
          <p:cNvSpPr>
            <a:spLocks noGrp="1" noRot="1" noChangeAspect="1" noChangeArrowheads="1" noTextEdit="1"/>
          </p:cNvSpPr>
          <p:nvPr>
            <p:ph type="sldImg"/>
          </p:nvPr>
        </p:nvSpPr>
        <p:spPr>
          <a:ln/>
        </p:spPr>
      </p:sp>
      <p:sp>
        <p:nvSpPr>
          <p:cNvPr id="723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559AF8-A35B-4653-BDD0-F4636045F059}" type="slidenum">
              <a:rPr lang="en-US"/>
              <a:pPr/>
              <a:t>76</a:t>
            </a:fld>
            <a:endParaRPr lang="en-US"/>
          </a:p>
        </p:txBody>
      </p:sp>
      <p:sp>
        <p:nvSpPr>
          <p:cNvPr id="724994" name="Rectangle 2"/>
          <p:cNvSpPr>
            <a:spLocks noGrp="1" noRot="1" noChangeAspect="1" noChangeArrowheads="1" noTextEdit="1"/>
          </p:cNvSpPr>
          <p:nvPr>
            <p:ph type="sldImg"/>
          </p:nvPr>
        </p:nvSpPr>
        <p:spPr>
          <a:ln/>
        </p:spPr>
      </p:sp>
      <p:sp>
        <p:nvSpPr>
          <p:cNvPr id="7249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FA410E-F027-4949-B0EC-B41E1F89C4C7}" type="slidenum">
              <a:rPr lang="en-US"/>
              <a:pPr/>
              <a:t>77</a:t>
            </a:fld>
            <a:endParaRPr lang="en-US"/>
          </a:p>
        </p:txBody>
      </p:sp>
      <p:sp>
        <p:nvSpPr>
          <p:cNvPr id="728066" name="Rectangle 2"/>
          <p:cNvSpPr>
            <a:spLocks noGrp="1" noRot="1" noChangeAspect="1" noChangeArrowheads="1" noTextEdit="1"/>
          </p:cNvSpPr>
          <p:nvPr>
            <p:ph type="sldImg"/>
          </p:nvPr>
        </p:nvSpPr>
        <p:spPr>
          <a:ln/>
        </p:spPr>
      </p:sp>
      <p:sp>
        <p:nvSpPr>
          <p:cNvPr id="7280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87904D-8EF0-40CF-A5CD-7529CFF0ADD7}" type="slidenum">
              <a:rPr lang="en-US"/>
              <a:pPr/>
              <a:t>78</a:t>
            </a:fld>
            <a:endParaRPr lang="en-US"/>
          </a:p>
        </p:txBody>
      </p:sp>
      <p:sp>
        <p:nvSpPr>
          <p:cNvPr id="717826" name="Rectangle 2"/>
          <p:cNvSpPr>
            <a:spLocks noGrp="1" noRot="1" noChangeAspect="1" noChangeArrowheads="1" noTextEdit="1"/>
          </p:cNvSpPr>
          <p:nvPr>
            <p:ph type="sldImg"/>
          </p:nvPr>
        </p:nvSpPr>
        <p:spPr>
          <a:ln/>
        </p:spPr>
      </p:sp>
      <p:sp>
        <p:nvSpPr>
          <p:cNvPr id="71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B07A19-1A02-48DA-A980-276DF18A8819}" type="slidenum">
              <a:rPr lang="en-US"/>
              <a:pPr/>
              <a:t>79</a:t>
            </a:fld>
            <a:endParaRPr lang="en-US"/>
          </a:p>
        </p:txBody>
      </p:sp>
      <p:sp>
        <p:nvSpPr>
          <p:cNvPr id="726018" name="Rectangle 2"/>
          <p:cNvSpPr>
            <a:spLocks noGrp="1" noRot="1" noChangeAspect="1" noChangeArrowheads="1" noTextEdit="1"/>
          </p:cNvSpPr>
          <p:nvPr>
            <p:ph type="sldImg"/>
          </p:nvPr>
        </p:nvSpPr>
        <p:spPr>
          <a:ln/>
        </p:spPr>
      </p:sp>
      <p:sp>
        <p:nvSpPr>
          <p:cNvPr id="7260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D18F99-FE24-4437-ADF1-40AF3571E5C0}" type="slidenum">
              <a:rPr lang="en-US"/>
              <a:pPr/>
              <a:t>80</a:t>
            </a:fld>
            <a:endParaRPr lang="en-US"/>
          </a:p>
        </p:txBody>
      </p:sp>
      <p:sp>
        <p:nvSpPr>
          <p:cNvPr id="727042" name="Rectangle 2"/>
          <p:cNvSpPr>
            <a:spLocks noGrp="1" noRot="1" noChangeAspect="1" noChangeArrowheads="1" noTextEdit="1"/>
          </p:cNvSpPr>
          <p:nvPr>
            <p:ph type="sldImg"/>
          </p:nvPr>
        </p:nvSpPr>
        <p:spPr>
          <a:ln/>
        </p:spPr>
      </p:sp>
      <p:sp>
        <p:nvSpPr>
          <p:cNvPr id="727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17</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5073A0-15CF-4B46-A945-32850A7F4C30}" type="slidenum">
              <a:rPr lang="en-US"/>
              <a:pPr/>
              <a:t>81</a:t>
            </a:fld>
            <a:endParaRPr lang="en-US"/>
          </a:p>
        </p:txBody>
      </p:sp>
      <p:sp>
        <p:nvSpPr>
          <p:cNvPr id="729090" name="Rectangle 2"/>
          <p:cNvSpPr>
            <a:spLocks noGrp="1" noRot="1" noChangeAspect="1" noChangeArrowheads="1" noTextEdit="1"/>
          </p:cNvSpPr>
          <p:nvPr>
            <p:ph type="sldImg"/>
          </p:nvPr>
        </p:nvSpPr>
        <p:spPr>
          <a:ln/>
        </p:spPr>
      </p:sp>
      <p:sp>
        <p:nvSpPr>
          <p:cNvPr id="7290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BDD625-42F1-4552-AADB-B2D141A34EEE}" type="slidenum">
              <a:rPr lang="en-US"/>
              <a:pPr/>
              <a:t>82</a:t>
            </a:fld>
            <a:endParaRPr lang="en-US"/>
          </a:p>
        </p:txBody>
      </p:sp>
      <p:sp>
        <p:nvSpPr>
          <p:cNvPr id="730114" name="Rectangle 2"/>
          <p:cNvSpPr>
            <a:spLocks noGrp="1" noRot="1" noChangeAspect="1" noChangeArrowheads="1" noTextEdit="1"/>
          </p:cNvSpPr>
          <p:nvPr>
            <p:ph type="sldImg"/>
          </p:nvPr>
        </p:nvSpPr>
        <p:spPr>
          <a:ln/>
        </p:spPr>
      </p:sp>
      <p:sp>
        <p:nvSpPr>
          <p:cNvPr id="7301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87904D-8EF0-40CF-A5CD-7529CFF0ADD7}" type="slidenum">
              <a:rPr lang="en-US"/>
              <a:pPr/>
              <a:t>83</a:t>
            </a:fld>
            <a:endParaRPr lang="en-US"/>
          </a:p>
        </p:txBody>
      </p:sp>
      <p:sp>
        <p:nvSpPr>
          <p:cNvPr id="717826" name="Rectangle 2"/>
          <p:cNvSpPr>
            <a:spLocks noGrp="1" noRot="1" noChangeAspect="1" noChangeArrowheads="1" noTextEdit="1"/>
          </p:cNvSpPr>
          <p:nvPr>
            <p:ph type="sldImg"/>
          </p:nvPr>
        </p:nvSpPr>
        <p:spPr>
          <a:ln/>
        </p:spPr>
      </p:sp>
      <p:sp>
        <p:nvSpPr>
          <p:cNvPr id="71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6178EE-0457-4346-9056-89897B65F98B}" type="slidenum">
              <a:rPr lang="en-US"/>
              <a:pPr/>
              <a:t>18</a:t>
            </a:fld>
            <a:endParaRPr lang="en-US"/>
          </a:p>
        </p:txBody>
      </p:sp>
      <p:sp>
        <p:nvSpPr>
          <p:cNvPr id="693250" name="Rectangle 2"/>
          <p:cNvSpPr>
            <a:spLocks noGrp="1" noRot="1" noChangeAspect="1" noChangeArrowheads="1" noTextEdit="1"/>
          </p:cNvSpPr>
          <p:nvPr>
            <p:ph type="sldImg"/>
          </p:nvPr>
        </p:nvSpPr>
        <p:spPr>
          <a:ln/>
        </p:spPr>
      </p:sp>
      <p:sp>
        <p:nvSpPr>
          <p:cNvPr id="69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C3CE44-18B1-43D6-BC41-A839480FD5D2}" type="slidenum">
              <a:rPr lang="en-US"/>
              <a:pPr/>
              <a:t>19</a:t>
            </a:fld>
            <a:endParaRPr lang="en-US"/>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210946" name="Group 2"/>
          <p:cNvGrpSpPr>
            <a:grpSpLocks/>
          </p:cNvGrpSpPr>
          <p:nvPr/>
        </p:nvGrpSpPr>
        <p:grpSpPr bwMode="auto">
          <a:xfrm>
            <a:off x="0" y="2438400"/>
            <a:ext cx="9009063" cy="1052513"/>
            <a:chOff x="0" y="1536"/>
            <a:chExt cx="5675" cy="663"/>
          </a:xfrm>
        </p:grpSpPr>
        <p:grpSp>
          <p:nvGrpSpPr>
            <p:cNvPr id="210947" name="Group 3"/>
            <p:cNvGrpSpPr>
              <a:grpSpLocks/>
            </p:cNvGrpSpPr>
            <p:nvPr/>
          </p:nvGrpSpPr>
          <p:grpSpPr bwMode="auto">
            <a:xfrm>
              <a:off x="183" y="1604"/>
              <a:ext cx="448" cy="299"/>
              <a:chOff x="720" y="336"/>
              <a:chExt cx="624" cy="432"/>
            </a:xfrm>
          </p:grpSpPr>
          <p:sp>
            <p:nvSpPr>
              <p:cNvPr id="210948"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n-US"/>
              </a:p>
            </p:txBody>
          </p:sp>
          <p:sp>
            <p:nvSpPr>
              <p:cNvPr id="210949"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n-US"/>
              </a:p>
            </p:txBody>
          </p:sp>
        </p:grpSp>
        <p:grpSp>
          <p:nvGrpSpPr>
            <p:cNvPr id="210950" name="Group 6"/>
            <p:cNvGrpSpPr>
              <a:grpSpLocks/>
            </p:cNvGrpSpPr>
            <p:nvPr/>
          </p:nvGrpSpPr>
          <p:grpSpPr bwMode="auto">
            <a:xfrm>
              <a:off x="261" y="1870"/>
              <a:ext cx="465" cy="299"/>
              <a:chOff x="912" y="2640"/>
              <a:chExt cx="672" cy="432"/>
            </a:xfrm>
          </p:grpSpPr>
          <p:sp>
            <p:nvSpPr>
              <p:cNvPr id="210951"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n-US"/>
              </a:p>
            </p:txBody>
          </p:sp>
          <p:sp>
            <p:nvSpPr>
              <p:cNvPr id="210952"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n-US"/>
              </a:p>
            </p:txBody>
          </p:sp>
        </p:grpSp>
        <p:sp>
          <p:nvSpPr>
            <p:cNvPr id="210953"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n-US"/>
            </a:p>
          </p:txBody>
        </p:sp>
        <p:sp>
          <p:nvSpPr>
            <p:cNvPr id="210954"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n-US"/>
            </a:p>
          </p:txBody>
        </p:sp>
        <p:sp>
          <p:nvSpPr>
            <p:cNvPr id="210955"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n-US"/>
            </a:p>
          </p:txBody>
        </p:sp>
      </p:grpSp>
      <p:sp>
        <p:nvSpPr>
          <p:cNvPr id="210956" name="Rectangle 12"/>
          <p:cNvSpPr>
            <a:spLocks noGrp="1" noChangeArrowheads="1"/>
          </p:cNvSpPr>
          <p:nvPr>
            <p:ph type="ctrTitle"/>
          </p:nvPr>
        </p:nvSpPr>
        <p:spPr bwMode="auto">
          <a:xfrm>
            <a:off x="990600" y="1676400"/>
            <a:ext cx="7772400" cy="1462088"/>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defRPr/>
            </a:lvl1pPr>
          </a:lstStyle>
          <a:p>
            <a:r>
              <a:rPr lang="en-US"/>
              <a:t>Click to edit Master title style</a:t>
            </a:r>
          </a:p>
        </p:txBody>
      </p:sp>
      <p:sp>
        <p:nvSpPr>
          <p:cNvPr id="210957" name="Rectangle 13"/>
          <p:cNvSpPr>
            <a:spLocks noGrp="1" noChangeArrowheads="1"/>
          </p:cNvSpPr>
          <p:nvPr>
            <p:ph type="subTitle" idx="1"/>
          </p:nvPr>
        </p:nvSpPr>
        <p:spPr bwMode="auto">
          <a:xfrm>
            <a:off x="1371600" y="3886200"/>
            <a:ext cx="6400800" cy="17526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a:buFont typeface="Wingdings" pitchFamily="2" charset="2"/>
              <a:buNone/>
              <a:defRPr/>
            </a:lvl1pPr>
          </a:lstStyle>
          <a:p>
            <a:r>
              <a:rPr lang="en-US"/>
              <a:t>Click to edit Master subtitle style</a:t>
            </a:r>
          </a:p>
        </p:txBody>
      </p:sp>
      <p:sp>
        <p:nvSpPr>
          <p:cNvPr id="210958" name="Rectangle 14"/>
          <p:cNvSpPr>
            <a:spLocks noGrp="1" noChangeArrowheads="1"/>
          </p:cNvSpPr>
          <p:nvPr>
            <p:ph type="dt" sz="half" idx="2"/>
          </p:nvPr>
        </p:nvSpPr>
        <p:spPr bwMode="auto">
          <a:xfrm>
            <a:off x="990600" y="6248400"/>
            <a:ext cx="19050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eaLnBrk="1" hangingPunct="1">
              <a:defRPr sz="1400" b="0">
                <a:solidFill>
                  <a:schemeClr val="bg2"/>
                </a:solidFill>
                <a:latin typeface="+mn-lt"/>
              </a:defRPr>
            </a:lvl1pPr>
          </a:lstStyle>
          <a:p>
            <a:endParaRPr lang="en-US"/>
          </a:p>
        </p:txBody>
      </p:sp>
      <p:sp>
        <p:nvSpPr>
          <p:cNvPr id="210959" name="Rectangle 15"/>
          <p:cNvSpPr>
            <a:spLocks noGrp="1" noChangeArrowheads="1"/>
          </p:cNvSpPr>
          <p:nvPr>
            <p:ph type="ftr" sz="quarter" idx="3"/>
          </p:nvPr>
        </p:nvSpPr>
        <p:spPr bwMode="auto">
          <a:xfrm>
            <a:off x="3429000" y="6248400"/>
            <a:ext cx="2895600" cy="457200"/>
          </a:xfrm>
          <a:prstGeom prst="rect">
            <a:avLst/>
          </a:prstGeom>
          <a:noFill/>
          <a:ln>
            <a:miter lim="800000"/>
            <a:headEnd/>
            <a:tailEnd/>
          </a:ln>
        </p:spPr>
        <p:txBody>
          <a:bodyPr vert="horz" wrap="square" lIns="91440" tIns="45720" rIns="91440" bIns="45720" numCol="1" anchor="b" anchorCtr="0" compatLnSpc="1">
            <a:prstTxWarp prst="textNoShape">
              <a:avLst/>
            </a:prstTxWarp>
          </a:bodyPr>
          <a:lstStyle>
            <a:lvl1pPr algn="ctr" eaLnBrk="1" hangingPunct="1">
              <a:defRPr sz="1400" b="0">
                <a:solidFill>
                  <a:schemeClr val="bg2"/>
                </a:solidFill>
                <a:latin typeface="+mn-lt"/>
              </a:defRPr>
            </a:lvl1pPr>
          </a:lstStyle>
          <a:p>
            <a:r>
              <a:rPr lang="en-US" smtClean="0"/>
              <a:t>NW 331 - L. Shuroog Alsaleh</a:t>
            </a:r>
            <a:endParaRPr lang="en-US"/>
          </a:p>
        </p:txBody>
      </p:sp>
      <p:sp>
        <p:nvSpPr>
          <p:cNvPr id="210960" name="Rectangle 16"/>
          <p:cNvSpPr>
            <a:spLocks noGrp="1" noChangeArrowheads="1"/>
          </p:cNvSpPr>
          <p:nvPr>
            <p:ph type="sldNum" sz="quarter" idx="4"/>
          </p:nvPr>
        </p:nvSpPr>
        <p:spPr>
          <a:xfrm>
            <a:off x="6858000" y="6248400"/>
            <a:ext cx="1905000" cy="457200"/>
          </a:xfrm>
        </p:spPr>
        <p:txBody>
          <a:bodyPr/>
          <a:lstStyle>
            <a:lvl1pPr algn="r">
              <a:defRPr sz="1400" b="0">
                <a:solidFill>
                  <a:schemeClr val="bg2"/>
                </a:solidFill>
                <a:latin typeface="+mn-lt"/>
              </a:defRPr>
            </a:lvl1pPr>
          </a:lstStyle>
          <a:p>
            <a:fld id="{B12D6AB2-9C78-4498-A8D8-D37F3269475A}" type="slidenum">
              <a:rPr lang="en-US"/>
              <a:pPr/>
              <a:t>‹#›</a:t>
            </a:fld>
            <a:endParaRPr lang="en-US"/>
          </a:p>
        </p:txBody>
      </p:sp>
      <p:sp>
        <p:nvSpPr>
          <p:cNvPr id="210961" name="Text Box 17"/>
          <p:cNvSpPr txBox="1">
            <a:spLocks noChangeArrowheads="1"/>
          </p:cNvSpPr>
          <p:nvPr userDrawn="1"/>
        </p:nvSpPr>
        <p:spPr bwMode="auto">
          <a:xfrm>
            <a:off x="0" y="6553200"/>
            <a:ext cx="2209800" cy="304800"/>
          </a:xfrm>
          <a:prstGeom prst="rect">
            <a:avLst/>
          </a:prstGeom>
          <a:noFill/>
          <a:ln w="9525">
            <a:noFill/>
            <a:miter lim="800000"/>
            <a:headEnd/>
            <a:tailEnd/>
          </a:ln>
          <a:effectLst/>
        </p:spPr>
        <p:txBody>
          <a:bodyPr>
            <a:spAutoFit/>
          </a:bodyPr>
          <a:lstStyle/>
          <a:p>
            <a:pPr eaLnBrk="1" hangingPunct="1">
              <a:spcBef>
                <a:spcPct val="50000"/>
              </a:spcBef>
            </a:pPr>
            <a:r>
              <a:rPr lang="en-US" altLang="en-US" sz="1400" b="0">
                <a:latin typeface="McGrawHill-Italic" pitchFamily="2" charset="0"/>
              </a:rPr>
              <a:t>McGraw-Hill</a:t>
            </a:r>
            <a:endParaRPr lang="en-US" altLang="en-US" sz="2400" b="0"/>
          </a:p>
        </p:txBody>
      </p:sp>
      <p:sp>
        <p:nvSpPr>
          <p:cNvPr id="210962" name="Text Box 18"/>
          <p:cNvSpPr txBox="1">
            <a:spLocks noChangeArrowheads="1"/>
          </p:cNvSpPr>
          <p:nvPr userDrawn="1"/>
        </p:nvSpPr>
        <p:spPr bwMode="auto">
          <a:xfrm>
            <a:off x="4572000" y="6553200"/>
            <a:ext cx="4572000" cy="304800"/>
          </a:xfrm>
          <a:prstGeom prst="rect">
            <a:avLst/>
          </a:prstGeom>
          <a:noFill/>
          <a:ln w="9525">
            <a:noFill/>
            <a:miter lim="800000"/>
            <a:headEnd/>
            <a:tailEnd/>
          </a:ln>
          <a:effectLst/>
        </p:spPr>
        <p:txBody>
          <a:bodyPr>
            <a:spAutoFit/>
          </a:bodyPr>
          <a:lstStyle/>
          <a:p>
            <a:pPr algn="r" eaLnBrk="1" hangingPunct="1">
              <a:spcBef>
                <a:spcPct val="50000"/>
              </a:spcBef>
              <a:buFontTx/>
              <a:buChar char="©"/>
            </a:pPr>
            <a:r>
              <a:rPr lang="en-US" altLang="en-US" sz="1400" b="0">
                <a:latin typeface="McGrawHill-Italic" pitchFamily="2" charset="0"/>
              </a:rPr>
              <a:t>The McGraw-Hill Companies, Inc., 2000</a:t>
            </a:r>
            <a:endParaRPr lang="en-US" altLang="en-US" sz="2400" b="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r>
              <a:rPr lang="en-US"/>
              <a:t>2.</a:t>
            </a:r>
            <a:fld id="{BD087283-7D22-4FDB-8A38-89E2790889C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r>
              <a:rPr lang="en-US"/>
              <a:t>2.</a:t>
            </a:r>
            <a:fld id="{DC30E3F1-09B1-4E81-9AE1-28E0A6D49CF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0" y="6400800"/>
            <a:ext cx="1905000" cy="457200"/>
          </a:xfrm>
        </p:spPr>
        <p:txBody>
          <a:bodyPr/>
          <a:lstStyle>
            <a:lvl1pPr>
              <a:defRPr/>
            </a:lvl1pPr>
          </a:lstStyle>
          <a:p>
            <a:r>
              <a:rPr lang="en-US"/>
              <a:t>2.</a:t>
            </a:r>
            <a:fld id="{C079A60C-67C7-404C-9001-2AF9C4E8354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r>
              <a:rPr lang="en-US"/>
              <a:t>2.</a:t>
            </a:r>
            <a:fld id="{6DFB9EE8-3ED4-476A-9E6C-23049BD6391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r>
              <a:rPr lang="en-US"/>
              <a:t>2.</a:t>
            </a:r>
            <a:fld id="{CFC6FDF3-19D0-417B-BACE-E5225691F927}"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r>
              <a:rPr lang="en-US"/>
              <a:t>2.</a:t>
            </a:r>
            <a:fld id="{9F5D2913-AD00-4512-8277-6CC51C450D93}"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r>
              <a:rPr lang="en-US"/>
              <a:t>2.</a:t>
            </a:r>
            <a:fld id="{3FBA593C-1272-4089-A86C-4DE1ECD38FF8}"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r>
              <a:rPr lang="en-US"/>
              <a:t>2.</a:t>
            </a:r>
            <a:fld id="{9D5AA4ED-1092-45CC-82CF-6FDD0C2AE42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r>
              <a:rPr lang="en-US"/>
              <a:t>2.</a:t>
            </a:r>
            <a:fld id="{9438122F-8990-4B8C-ADE5-D2F4E72555BD}"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r>
              <a:rPr lang="en-US"/>
              <a:t>2.</a:t>
            </a:r>
            <a:fld id="{12FB81FF-2A7F-4B4C-BA30-E4162C846459}"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r>
              <a:rPr lang="en-US"/>
              <a:t>2.</a:t>
            </a:r>
            <a:fld id="{36B92B9D-CB87-4287-BCD2-96FFD62D6A40}"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33" name="Rectangle 13"/>
          <p:cNvSpPr>
            <a:spLocks noGrp="1" noChangeArrowheads="1"/>
          </p:cNvSpPr>
          <p:nvPr>
            <p:ph type="sldNum" sz="quarter" idx="4"/>
          </p:nvPr>
        </p:nvSpPr>
        <p:spPr bwMode="auto">
          <a:xfrm>
            <a:off x="0" y="64008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2000">
                <a:latin typeface="Arial" charset="0"/>
              </a:defRPr>
            </a:lvl1pPr>
          </a:lstStyle>
          <a:p>
            <a:r>
              <a:rPr lang="en-US"/>
              <a:t>2.</a:t>
            </a:r>
            <a:fld id="{0DA5FC7E-DE9D-475B-9A93-CCC58128695F}"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hf hdr="0" dt="0"/>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defRPr>
      </a:lvl2pPr>
      <a:lvl3pPr algn="l" rtl="0" fontAlgn="base">
        <a:spcBef>
          <a:spcPct val="0"/>
        </a:spcBef>
        <a:spcAft>
          <a:spcPct val="0"/>
        </a:spcAft>
        <a:defRPr sz="4400">
          <a:solidFill>
            <a:schemeClr val="tx2"/>
          </a:solidFill>
          <a:latin typeface="Tahoma" pitchFamily="34" charset="0"/>
        </a:defRPr>
      </a:lvl3pPr>
      <a:lvl4pPr algn="l" rtl="0" fontAlgn="base">
        <a:spcBef>
          <a:spcPct val="0"/>
        </a:spcBef>
        <a:spcAft>
          <a:spcPct val="0"/>
        </a:spcAft>
        <a:defRPr sz="4400">
          <a:solidFill>
            <a:schemeClr val="tx2"/>
          </a:solidFill>
          <a:latin typeface="Tahoma" pitchFamily="34" charset="0"/>
        </a:defRPr>
      </a:lvl4pPr>
      <a:lvl5pPr algn="l" rtl="0" fontAlgn="base">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HW for Chapter 1</a:t>
            </a:r>
            <a:endParaRPr lang="ar-SA" dirty="0"/>
          </a:p>
        </p:txBody>
      </p:sp>
      <p:sp>
        <p:nvSpPr>
          <p:cNvPr id="5" name="Content Placeholder 4"/>
          <p:cNvSpPr>
            <a:spLocks noGrp="1"/>
          </p:cNvSpPr>
          <p:nvPr>
            <p:ph idx="1"/>
          </p:nvPr>
        </p:nvSpPr>
        <p:spPr/>
        <p:txBody>
          <a:bodyPr/>
          <a:lstStyle/>
          <a:p>
            <a:r>
              <a:rPr lang="en-US" dirty="0" smtClean="0"/>
              <a:t>Review Questions:</a:t>
            </a:r>
          </a:p>
          <a:p>
            <a:pPr marL="400050" lvl="1" indent="0">
              <a:buNone/>
            </a:pPr>
            <a:r>
              <a:rPr lang="en-US" dirty="0" smtClean="0"/>
              <a:t>3, 4, 5, 6, 7, 8, and 11</a:t>
            </a:r>
          </a:p>
          <a:p>
            <a:r>
              <a:rPr lang="en-US" dirty="0" smtClean="0"/>
              <a:t>Exercises:</a:t>
            </a:r>
          </a:p>
          <a:p>
            <a:pPr marL="0" indent="0">
              <a:buNone/>
            </a:pPr>
            <a:r>
              <a:rPr lang="en-US" dirty="0"/>
              <a:t> </a:t>
            </a:r>
            <a:r>
              <a:rPr lang="en-US" dirty="0" smtClean="0"/>
              <a:t>  16, 18, 21, 22, 23, and 24</a:t>
            </a:r>
            <a:endParaRPr lang="ar-SA" dirty="0"/>
          </a:p>
        </p:txBody>
      </p:sp>
      <p:sp>
        <p:nvSpPr>
          <p:cNvPr id="3" name="Slide Number Placeholder 2"/>
          <p:cNvSpPr>
            <a:spLocks noGrp="1"/>
          </p:cNvSpPr>
          <p:nvPr>
            <p:ph type="sldNum" sz="quarter" idx="10"/>
          </p:nvPr>
        </p:nvSpPr>
        <p:spPr/>
        <p:txBody>
          <a:bodyPr/>
          <a:lstStyle/>
          <a:p>
            <a:r>
              <a:rPr lang="en-US" smtClean="0"/>
              <a:t>2.</a:t>
            </a:r>
            <a:fld id="{C079A60C-67C7-404C-9001-2AF9C4E83540}" type="slidenum">
              <a:rPr lang="en-US" smtClean="0"/>
              <a:pPr/>
              <a:t>1</a:t>
            </a:fld>
            <a:endParaRPr lang="en-US"/>
          </a:p>
        </p:txBody>
      </p:sp>
    </p:spTree>
    <p:extLst>
      <p:ext uri="{BB962C8B-B14F-4D97-AF65-F5344CB8AC3E}">
        <p14:creationId xmlns:p14="http://schemas.microsoft.com/office/powerpoint/2010/main" val="3371072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Concept of Layers</a:t>
            </a:r>
            <a:endParaRPr lang="ar-SA" dirty="0"/>
          </a:p>
        </p:txBody>
      </p:sp>
      <p:sp>
        <p:nvSpPr>
          <p:cNvPr id="4" name="Content Placeholder 3"/>
          <p:cNvSpPr>
            <a:spLocks noGrp="1"/>
          </p:cNvSpPr>
          <p:nvPr>
            <p:ph idx="1"/>
          </p:nvPr>
        </p:nvSpPr>
        <p:spPr>
          <a:xfrm>
            <a:off x="304800" y="1219200"/>
            <a:ext cx="8458200" cy="4525963"/>
          </a:xfrm>
        </p:spPr>
        <p:txBody>
          <a:bodyPr/>
          <a:lstStyle/>
          <a:p>
            <a:r>
              <a:rPr lang="en-US" sz="3600" dirty="0" smtClean="0"/>
              <a:t>Each layer provides a specific set of services.</a:t>
            </a:r>
          </a:p>
          <a:p>
            <a:r>
              <a:rPr lang="en-US" sz="3600" dirty="0" smtClean="0"/>
              <a:t>Layering provides two nice features:</a:t>
            </a:r>
          </a:p>
          <a:p>
            <a:pPr lvl="1"/>
            <a:r>
              <a:rPr lang="en-US" sz="3200" dirty="0" smtClean="0"/>
              <a:t>Decomposes the problem of building a network into more manageable components.</a:t>
            </a:r>
          </a:p>
          <a:p>
            <a:pPr lvl="1"/>
            <a:r>
              <a:rPr lang="en-US" sz="3200" dirty="0" smtClean="0"/>
              <a:t>Provides a more modular design, modifying the functionality of the different layers without affecting the whole system!</a:t>
            </a:r>
            <a:endParaRPr lang="en-US" sz="3200" dirty="0"/>
          </a:p>
          <a:p>
            <a:endParaRPr lang="ar-SA" dirty="0"/>
          </a:p>
        </p:txBody>
      </p:sp>
      <p:sp>
        <p:nvSpPr>
          <p:cNvPr id="2" name="Slide Number Placeholder 1"/>
          <p:cNvSpPr>
            <a:spLocks noGrp="1"/>
          </p:cNvSpPr>
          <p:nvPr>
            <p:ph type="sldNum" sz="quarter" idx="10"/>
          </p:nvPr>
        </p:nvSpPr>
        <p:spPr/>
        <p:txBody>
          <a:bodyPr/>
          <a:lstStyle/>
          <a:p>
            <a:r>
              <a:rPr lang="en-US" smtClean="0"/>
              <a:t>2.</a:t>
            </a:r>
            <a:fld id="{9438122F-8990-4B8C-ADE5-D2F4E72555BD}" type="slidenum">
              <a:rPr lang="en-US" smtClean="0"/>
              <a:pPr/>
              <a:t>10</a:t>
            </a:fld>
            <a:endParaRPr lang="en-US"/>
          </a:p>
        </p:txBody>
      </p:sp>
    </p:spTree>
    <p:extLst>
      <p:ext uri="{BB962C8B-B14F-4D97-AF65-F5344CB8AC3E}">
        <p14:creationId xmlns:p14="http://schemas.microsoft.com/office/powerpoint/2010/main" val="25505364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r>
              <a:rPr lang="en-US"/>
              <a:t>2.</a:t>
            </a:r>
            <a:fld id="{170CA3D1-C001-4DF4-8EA7-6CDD88800584}" type="slidenum">
              <a:rPr lang="en-US"/>
              <a:pPr/>
              <a:t>11</a:t>
            </a:fld>
            <a:endParaRPr lang="en-US"/>
          </a:p>
        </p:txBody>
      </p:sp>
      <p:sp>
        <p:nvSpPr>
          <p:cNvPr id="565250" name="Rectangle 2"/>
          <p:cNvSpPr>
            <a:spLocks noChangeArrowheads="1"/>
          </p:cNvSpPr>
          <p:nvPr/>
        </p:nvSpPr>
        <p:spPr bwMode="auto">
          <a:xfrm>
            <a:off x="0" y="91440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565251" name="Text Box 3"/>
          <p:cNvSpPr txBox="1">
            <a:spLocks noChangeArrowheads="1"/>
          </p:cNvSpPr>
          <p:nvPr/>
        </p:nvSpPr>
        <p:spPr bwMode="auto">
          <a:xfrm>
            <a:off x="228600" y="990600"/>
            <a:ext cx="4452938" cy="579438"/>
          </a:xfrm>
          <a:prstGeom prst="rect">
            <a:avLst/>
          </a:prstGeom>
          <a:noFill/>
          <a:ln w="9525">
            <a:noFill/>
            <a:miter lim="800000"/>
            <a:headEnd/>
            <a:tailEnd/>
          </a:ln>
          <a:effectLst/>
        </p:spPr>
        <p:txBody>
          <a:bodyPr wrap="none">
            <a:spAutoFit/>
          </a:bodyPr>
          <a:lstStyle/>
          <a:p>
            <a:r>
              <a:rPr lang="en-US" sz="3200" dirty="0">
                <a:effectLst>
                  <a:outerShdw blurRad="38100" dist="38100" dir="2700000" algn="tl">
                    <a:srgbClr val="C0C0C0"/>
                  </a:outerShdw>
                </a:effectLst>
                <a:latin typeface="Times" pitchFamily="18" charset="0"/>
              </a:rPr>
              <a:t>2-2   THE OSI MODEL</a:t>
            </a:r>
            <a:endParaRPr lang="en-US" sz="3200" dirty="0">
              <a:effectLst>
                <a:outerShdw blurRad="38100" dist="38100" dir="2700000" algn="tl">
                  <a:srgbClr val="C0C0C0"/>
                </a:outerShdw>
              </a:effectLst>
              <a:latin typeface="Times" pitchFamily="18" charset="0"/>
            </a:endParaRPr>
          </a:p>
        </p:txBody>
      </p:sp>
      <p:sp>
        <p:nvSpPr>
          <p:cNvPr id="565252"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565278" name="Rectangle 30"/>
          <p:cNvSpPr>
            <a:spLocks noChangeArrowheads="1"/>
          </p:cNvSpPr>
          <p:nvPr/>
        </p:nvSpPr>
        <p:spPr bwMode="auto">
          <a:xfrm>
            <a:off x="990600" y="2762250"/>
            <a:ext cx="6934200" cy="1754326"/>
          </a:xfrm>
          <a:prstGeom prst="rect">
            <a:avLst/>
          </a:prstGeom>
          <a:noFill/>
          <a:ln w="9525">
            <a:noFill/>
            <a:miter lim="800000"/>
            <a:headEnd/>
            <a:tailEnd/>
          </a:ln>
          <a:effectLst/>
        </p:spPr>
        <p:txBody>
          <a:bodyPr wrap="square">
            <a:spAutoFit/>
          </a:bodyPr>
          <a:lstStyle/>
          <a:p>
            <a:pPr marL="571500" indent="-571500">
              <a:buClr>
                <a:schemeClr val="tx1"/>
              </a:buClr>
              <a:buSzPct val="117000"/>
              <a:buFont typeface="Arial" pitchFamily="34" charset="0"/>
              <a:buChar char="•"/>
            </a:pPr>
            <a:r>
              <a:rPr lang="fr-FR" sz="3600" dirty="0" err="1">
                <a:solidFill>
                  <a:srgbClr val="0033CC"/>
                </a:solidFill>
              </a:rPr>
              <a:t>Layered</a:t>
            </a:r>
            <a:r>
              <a:rPr lang="fr-FR" sz="3600" dirty="0">
                <a:solidFill>
                  <a:srgbClr val="0033CC"/>
                </a:solidFill>
              </a:rPr>
              <a:t> </a:t>
            </a:r>
            <a:r>
              <a:rPr lang="fr-FR" sz="3600" dirty="0" smtClean="0">
                <a:solidFill>
                  <a:srgbClr val="0033CC"/>
                </a:solidFill>
              </a:rPr>
              <a:t>Architecture</a:t>
            </a:r>
          </a:p>
          <a:p>
            <a:pPr marL="571500" indent="-571500">
              <a:buClr>
                <a:schemeClr val="tx1"/>
              </a:buClr>
              <a:buSzPct val="117000"/>
              <a:buFont typeface="Arial" pitchFamily="34" charset="0"/>
              <a:buChar char="•"/>
            </a:pPr>
            <a:r>
              <a:rPr lang="fr-FR" sz="3600" dirty="0" smtClean="0">
                <a:solidFill>
                  <a:srgbClr val="0033CC"/>
                </a:solidFill>
              </a:rPr>
              <a:t>Peer-to-Peer </a:t>
            </a:r>
            <a:r>
              <a:rPr lang="fr-FR" sz="3600" dirty="0" err="1">
                <a:solidFill>
                  <a:srgbClr val="0033CC"/>
                </a:solidFill>
              </a:rPr>
              <a:t>Processes</a:t>
            </a:r>
            <a:endParaRPr lang="fr-FR" sz="3600" dirty="0">
              <a:solidFill>
                <a:srgbClr val="0033CC"/>
              </a:solidFill>
            </a:endParaRPr>
          </a:p>
          <a:p>
            <a:pPr marL="571500" indent="-571500">
              <a:buClr>
                <a:schemeClr val="tx1"/>
              </a:buClr>
              <a:buSzPct val="117000"/>
              <a:buFont typeface="Arial" pitchFamily="34" charset="0"/>
              <a:buChar char="•"/>
            </a:pPr>
            <a:r>
              <a:rPr lang="en-US" sz="3600" dirty="0">
                <a:solidFill>
                  <a:srgbClr val="0033CC"/>
                </a:solidFill>
              </a:rPr>
              <a:t>Encapsulation</a:t>
            </a:r>
            <a:endParaRPr lang="en-US" sz="3600" dirty="0">
              <a:solidFill>
                <a:srgbClr val="0033CC"/>
              </a:solidFill>
            </a:endParaRPr>
          </a:p>
        </p:txBody>
      </p:sp>
      <p:sp>
        <p:nvSpPr>
          <p:cNvPr id="565279" name="Text Box 31"/>
          <p:cNvSpPr txBox="1">
            <a:spLocks noChangeArrowheads="1"/>
          </p:cNvSpPr>
          <p:nvPr/>
        </p:nvSpPr>
        <p:spPr bwMode="auto">
          <a:xfrm>
            <a:off x="-63179" y="1905000"/>
            <a:ext cx="6374758" cy="646331"/>
          </a:xfrm>
          <a:prstGeom prst="rect">
            <a:avLst/>
          </a:prstGeom>
          <a:noFill/>
          <a:ln w="76200" algn="ctr">
            <a:noFill/>
            <a:miter lim="800000"/>
            <a:headEnd/>
            <a:tailEnd/>
          </a:ln>
          <a:effectLst/>
        </p:spPr>
        <p:txBody>
          <a:bodyPr wrap="none">
            <a:spAutoFit/>
          </a:bodyPr>
          <a:lstStyle/>
          <a:p>
            <a:pPr algn="ctr"/>
            <a:r>
              <a:rPr lang="en-US" sz="3600" i="1" u="sng" dirty="0">
                <a:solidFill>
                  <a:schemeClr val="hlink"/>
                </a:solidFill>
                <a:effectLst>
                  <a:outerShdw blurRad="38100" dist="38100" dir="2700000" algn="tl">
                    <a:srgbClr val="C0C0C0"/>
                  </a:outerShdw>
                </a:effectLst>
              </a:rPr>
              <a:t>Topics discussed in this section:</a:t>
            </a:r>
          </a:p>
        </p:txBody>
      </p:sp>
    </p:spTree>
    <p:extLst>
      <p:ext uri="{BB962C8B-B14F-4D97-AF65-F5344CB8AC3E}">
        <p14:creationId xmlns:p14="http://schemas.microsoft.com/office/powerpoint/2010/main" val="26284863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OSI Model</a:t>
            </a:r>
            <a:endParaRPr lang="ar-SA" dirty="0"/>
          </a:p>
        </p:txBody>
      </p:sp>
      <p:sp>
        <p:nvSpPr>
          <p:cNvPr id="4" name="Content Placeholder 3"/>
          <p:cNvSpPr>
            <a:spLocks noGrp="1"/>
          </p:cNvSpPr>
          <p:nvPr>
            <p:ph idx="1"/>
          </p:nvPr>
        </p:nvSpPr>
        <p:spPr>
          <a:xfrm>
            <a:off x="457200" y="1219200"/>
            <a:ext cx="8229600" cy="4525963"/>
          </a:xfrm>
        </p:spPr>
        <p:txBody>
          <a:bodyPr/>
          <a:lstStyle/>
          <a:p>
            <a:r>
              <a:rPr lang="en-US" dirty="0" smtClean="0"/>
              <a:t>An </a:t>
            </a:r>
            <a:r>
              <a:rPr lang="en-US" dirty="0"/>
              <a:t>ISO standard that covers all aspects of network communications is the Open Systems Interconnection (</a:t>
            </a:r>
            <a:r>
              <a:rPr lang="en-US" dirty="0">
                <a:solidFill>
                  <a:schemeClr val="hlink"/>
                </a:solidFill>
              </a:rPr>
              <a:t>OSI</a:t>
            </a:r>
            <a:r>
              <a:rPr lang="en-US" dirty="0"/>
              <a:t>) model. </a:t>
            </a:r>
            <a:endParaRPr lang="en-US" dirty="0" smtClean="0"/>
          </a:p>
          <a:p>
            <a:r>
              <a:rPr lang="en-US" dirty="0" smtClean="0"/>
              <a:t>An </a:t>
            </a:r>
            <a:r>
              <a:rPr lang="en-US" b="1" dirty="0" smtClean="0"/>
              <a:t>open system </a:t>
            </a:r>
            <a:r>
              <a:rPr lang="en-US" dirty="0" smtClean="0"/>
              <a:t>is a set of protocol that allows any two different systems to communicate regardless of their underlying architecture (</a:t>
            </a:r>
            <a:r>
              <a:rPr lang="en-US" dirty="0"/>
              <a:t>H/W and </a:t>
            </a:r>
            <a:r>
              <a:rPr lang="en-US" dirty="0" smtClean="0"/>
              <a:t>S/W).</a:t>
            </a:r>
          </a:p>
          <a:p>
            <a:endParaRPr lang="ar-SA" dirty="0"/>
          </a:p>
        </p:txBody>
      </p:sp>
      <p:sp>
        <p:nvSpPr>
          <p:cNvPr id="2" name="Slide Number Placeholder 1"/>
          <p:cNvSpPr>
            <a:spLocks noGrp="1"/>
          </p:cNvSpPr>
          <p:nvPr>
            <p:ph type="sldNum" sz="quarter" idx="10"/>
          </p:nvPr>
        </p:nvSpPr>
        <p:spPr/>
        <p:txBody>
          <a:bodyPr/>
          <a:lstStyle/>
          <a:p>
            <a:r>
              <a:rPr lang="en-US" smtClean="0"/>
              <a:t>2.</a:t>
            </a:r>
            <a:fld id="{9438122F-8990-4B8C-ADE5-D2F4E72555BD}" type="slidenum">
              <a:rPr lang="en-US" smtClean="0"/>
              <a:pPr/>
              <a:t>12</a:t>
            </a:fld>
            <a:endParaRPr lang="en-US"/>
          </a:p>
        </p:txBody>
      </p:sp>
      <p:sp>
        <p:nvSpPr>
          <p:cNvPr id="7" name="Rectangle 11"/>
          <p:cNvSpPr>
            <a:spLocks noChangeArrowheads="1"/>
          </p:cNvSpPr>
          <p:nvPr/>
        </p:nvSpPr>
        <p:spPr bwMode="auto">
          <a:xfrm>
            <a:off x="609600" y="5257800"/>
            <a:ext cx="8153400" cy="830997"/>
          </a:xfrm>
          <a:prstGeom prst="rect">
            <a:avLst/>
          </a:prstGeom>
          <a:solidFill>
            <a:srgbClr val="99FF33"/>
          </a:solidFill>
          <a:ln w="76200" algn="ctr">
            <a:noFill/>
            <a:miter lim="800000"/>
            <a:headEnd/>
            <a:tailEnd/>
          </a:ln>
          <a:effectLst/>
        </p:spPr>
        <p:txBody>
          <a:bodyPr wrap="square">
            <a:spAutoFit/>
          </a:bodyPr>
          <a:lstStyle/>
          <a:p>
            <a:pPr algn="ctr"/>
            <a:r>
              <a:rPr lang="en-US" sz="2400" dirty="0"/>
              <a:t>ISO is the organization.</a:t>
            </a:r>
            <a:br>
              <a:rPr lang="en-US" sz="2400" dirty="0"/>
            </a:br>
            <a:r>
              <a:rPr lang="en-US" sz="2400" dirty="0"/>
              <a:t>OSI is the model.</a:t>
            </a:r>
          </a:p>
        </p:txBody>
      </p:sp>
    </p:spTree>
    <p:extLst>
      <p:ext uri="{BB962C8B-B14F-4D97-AF65-F5344CB8AC3E}">
        <p14:creationId xmlns:p14="http://schemas.microsoft.com/office/powerpoint/2010/main" val="35801028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OSI Model</a:t>
            </a:r>
            <a:endParaRPr lang="ar-SA" dirty="0"/>
          </a:p>
        </p:txBody>
      </p:sp>
      <p:sp>
        <p:nvSpPr>
          <p:cNvPr id="3" name="Content Placeholder 2"/>
          <p:cNvSpPr>
            <a:spLocks noGrp="1"/>
          </p:cNvSpPr>
          <p:nvPr>
            <p:ph idx="1"/>
          </p:nvPr>
        </p:nvSpPr>
        <p:spPr>
          <a:xfrm>
            <a:off x="457200" y="1143000"/>
            <a:ext cx="8382000" cy="4525963"/>
          </a:xfrm>
        </p:spPr>
        <p:txBody>
          <a:bodyPr/>
          <a:lstStyle/>
          <a:p>
            <a:r>
              <a:rPr lang="en-US" dirty="0" smtClean="0"/>
              <a:t>The OSI model is a layered framework for the design of network systems that allows for communication between all types of computer systems.</a:t>
            </a:r>
            <a:endParaRPr lang="en-US" dirty="0"/>
          </a:p>
          <a:p>
            <a:r>
              <a:rPr lang="en-US" dirty="0" smtClean="0"/>
              <a:t>It consists </a:t>
            </a:r>
            <a:r>
              <a:rPr lang="en-US" dirty="0"/>
              <a:t>of seven separate but related layers, each of which defines a </a:t>
            </a:r>
            <a:r>
              <a:rPr lang="en-US" dirty="0" smtClean="0"/>
              <a:t>part </a:t>
            </a:r>
            <a:r>
              <a:rPr lang="en-US" dirty="0"/>
              <a:t>of the process of moving information across a network.</a:t>
            </a:r>
          </a:p>
          <a:p>
            <a:endParaRPr lang="ar-SA" dirty="0"/>
          </a:p>
        </p:txBody>
      </p:sp>
      <p:sp>
        <p:nvSpPr>
          <p:cNvPr id="4" name="Slide Number Placeholder 3"/>
          <p:cNvSpPr>
            <a:spLocks noGrp="1"/>
          </p:cNvSpPr>
          <p:nvPr>
            <p:ph type="sldNum" sz="quarter" idx="10"/>
          </p:nvPr>
        </p:nvSpPr>
        <p:spPr/>
        <p:txBody>
          <a:bodyPr/>
          <a:lstStyle/>
          <a:p>
            <a:r>
              <a:rPr lang="en-US" smtClean="0"/>
              <a:t>2.</a:t>
            </a:r>
            <a:fld id="{6DFB9EE8-3ED4-476A-9E6C-23049BD63910}" type="slidenum">
              <a:rPr lang="en-US" smtClean="0"/>
              <a:pPr/>
              <a:t>13</a:t>
            </a:fld>
            <a:endParaRPr lang="en-US"/>
          </a:p>
        </p:txBody>
      </p:sp>
    </p:spTree>
    <p:extLst>
      <p:ext uri="{BB962C8B-B14F-4D97-AF65-F5344CB8AC3E}">
        <p14:creationId xmlns:p14="http://schemas.microsoft.com/office/powerpoint/2010/main" val="33790587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39BA1E7F-C087-4AB6-959A-19E5FB25C69D}" type="slidenum">
              <a:rPr lang="en-US"/>
              <a:pPr/>
              <a:t>14</a:t>
            </a:fld>
            <a:endParaRPr lang="en-US"/>
          </a:p>
        </p:txBody>
      </p:sp>
      <p:sp>
        <p:nvSpPr>
          <p:cNvPr id="635906" name="Line 2"/>
          <p:cNvSpPr>
            <a:spLocks noChangeShapeType="1"/>
          </p:cNvSpPr>
          <p:nvPr/>
        </p:nvSpPr>
        <p:spPr bwMode="auto">
          <a:xfrm>
            <a:off x="15240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38200"/>
            <a:ext cx="8763000" cy="0"/>
          </a:xfrm>
          <a:prstGeom prst="line">
            <a:avLst/>
          </a:prstGeom>
          <a:noFill/>
          <a:ln w="19050">
            <a:solidFill>
              <a:schemeClr val="hlink"/>
            </a:solidFill>
            <a:round/>
            <a:headEnd/>
            <a:tailEnd/>
          </a:ln>
          <a:effectLst/>
        </p:spPr>
        <p:txBody>
          <a:bodyPr/>
          <a:lstStyle/>
          <a:p>
            <a:endParaRPr lang="en-US"/>
          </a:p>
        </p:txBody>
      </p:sp>
      <p:sp>
        <p:nvSpPr>
          <p:cNvPr id="635908" name="Text Box 4"/>
          <p:cNvSpPr txBox="1">
            <a:spLocks noChangeArrowheads="1"/>
          </p:cNvSpPr>
          <p:nvPr/>
        </p:nvSpPr>
        <p:spPr bwMode="auto">
          <a:xfrm>
            <a:off x="304800" y="228600"/>
            <a:ext cx="7414787" cy="584775"/>
          </a:xfrm>
          <a:prstGeom prst="rect">
            <a:avLst/>
          </a:prstGeom>
          <a:noFill/>
          <a:ln w="9525">
            <a:noFill/>
            <a:miter lim="800000"/>
            <a:headEnd/>
            <a:tailEnd/>
          </a:ln>
          <a:effectLst/>
        </p:spPr>
        <p:txBody>
          <a:bodyPr wrap="none">
            <a:spAutoFit/>
          </a:bodyPr>
          <a:lstStyle/>
          <a:p>
            <a:r>
              <a:rPr lang="en-US" sz="3200" dirty="0" smtClean="0">
                <a:solidFill>
                  <a:schemeClr val="folHlink"/>
                </a:solidFill>
              </a:rPr>
              <a:t>Figure 2.2  </a:t>
            </a:r>
            <a:r>
              <a:rPr lang="en-US" sz="3200" i="1" dirty="0" smtClean="0"/>
              <a:t>Seven layers of the OSI model</a:t>
            </a:r>
            <a:endParaRPr lang="en-US" sz="3200" i="1" dirty="0"/>
          </a:p>
        </p:txBody>
      </p:sp>
      <p:sp>
        <p:nvSpPr>
          <p:cNvPr id="635909"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35910" name="Picture 6"/>
          <p:cNvPicPr>
            <a:picLocks noChangeAspect="1" noChangeArrowheads="1"/>
          </p:cNvPicPr>
          <p:nvPr/>
        </p:nvPicPr>
        <p:blipFill>
          <a:blip r:embed="rId3" cstate="print"/>
          <a:srcRect/>
          <a:stretch>
            <a:fillRect/>
          </a:stretch>
        </p:blipFill>
        <p:spPr bwMode="auto">
          <a:xfrm>
            <a:off x="2149475" y="914400"/>
            <a:ext cx="5165725" cy="51815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عنصر نائب للتاريخ 1"/>
          <p:cNvSpPr>
            <a:spLocks noGrp="1"/>
          </p:cNvSpPr>
          <p:nvPr>
            <p:ph type="dt" sz="quarter" idx="4294967295"/>
          </p:nvPr>
        </p:nvSpPr>
        <p:spPr>
          <a:xfrm>
            <a:off x="6858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400"/>
              <a:t>1/18/2006</a:t>
            </a:r>
          </a:p>
        </p:txBody>
      </p:sp>
      <p:sp>
        <p:nvSpPr>
          <p:cNvPr id="19460" name="عنصر نائب لرقم الشريحة 3"/>
          <p:cNvSpPr>
            <a:spLocks noGrp="1"/>
          </p:cNvSpPr>
          <p:nvPr>
            <p:ph type="sldNum" sz="quarter" idx="429496729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fld id="{BD944DC4-3B6D-4828-AB01-6FB92C07B021}" type="slidenum">
              <a:rPr lang="en-US" sz="1400"/>
              <a:pPr eaLnBrk="1" hangingPunct="1"/>
              <a:t>15</a:t>
            </a:fld>
            <a:endParaRPr lang="en-US" sz="1400"/>
          </a:p>
        </p:txBody>
      </p:sp>
      <p:sp>
        <p:nvSpPr>
          <p:cNvPr id="19461" name="Text Box 2"/>
          <p:cNvSpPr txBox="1">
            <a:spLocks noChangeArrowheads="1"/>
          </p:cNvSpPr>
          <p:nvPr/>
        </p:nvSpPr>
        <p:spPr bwMode="auto">
          <a:xfrm>
            <a:off x="2249488" y="1066800"/>
            <a:ext cx="5334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a:t>ISO: International Standards Organization</a:t>
            </a:r>
          </a:p>
          <a:p>
            <a:pPr algn="ctr" eaLnBrk="1" hangingPunct="1"/>
            <a:r>
              <a:rPr lang="en-US"/>
              <a:t>OSI: Open Systems Interconnection</a:t>
            </a:r>
          </a:p>
        </p:txBody>
      </p:sp>
      <p:sp>
        <p:nvSpPr>
          <p:cNvPr id="19462" name="Rectangle 3"/>
          <p:cNvSpPr>
            <a:spLocks noChangeArrowheads="1"/>
          </p:cNvSpPr>
          <p:nvPr/>
        </p:nvSpPr>
        <p:spPr bwMode="auto">
          <a:xfrm>
            <a:off x="5345113" y="5480050"/>
            <a:ext cx="2292350" cy="519113"/>
          </a:xfrm>
          <a:prstGeom prst="rect">
            <a:avLst/>
          </a:prstGeom>
          <a:solidFill>
            <a:srgbClr val="FFFF99"/>
          </a:solidFill>
          <a:ln w="9525">
            <a:solidFill>
              <a:schemeClr val="tx1"/>
            </a:solidFill>
            <a:miter lim="800000"/>
            <a:headEnd/>
            <a:tailEnd/>
          </a:ln>
        </p:spPr>
        <p:txBody>
          <a:bodyPr wrap="none" anchor="ctr"/>
          <a:lstStyle/>
          <a:p>
            <a:pPr algn="ctr"/>
            <a:r>
              <a:rPr lang="en-US"/>
              <a:t>Physical</a:t>
            </a:r>
          </a:p>
        </p:txBody>
      </p:sp>
      <p:sp>
        <p:nvSpPr>
          <p:cNvPr id="19463" name="Rectangle 4"/>
          <p:cNvSpPr>
            <a:spLocks noChangeArrowheads="1"/>
          </p:cNvSpPr>
          <p:nvPr/>
        </p:nvSpPr>
        <p:spPr bwMode="auto">
          <a:xfrm>
            <a:off x="5343525" y="2597150"/>
            <a:ext cx="2292350" cy="519113"/>
          </a:xfrm>
          <a:prstGeom prst="rect">
            <a:avLst/>
          </a:prstGeom>
          <a:solidFill>
            <a:srgbClr val="FFFF99"/>
          </a:solidFill>
          <a:ln w="9525">
            <a:solidFill>
              <a:schemeClr val="tx1"/>
            </a:solidFill>
            <a:miter lim="800000"/>
            <a:headEnd/>
            <a:tailEnd/>
          </a:ln>
        </p:spPr>
        <p:txBody>
          <a:bodyPr wrap="none" anchor="ctr"/>
          <a:lstStyle/>
          <a:p>
            <a:pPr algn="ctr"/>
            <a:r>
              <a:rPr lang="en-US"/>
              <a:t>Presentation</a:t>
            </a:r>
          </a:p>
        </p:txBody>
      </p:sp>
      <p:sp>
        <p:nvSpPr>
          <p:cNvPr id="19464" name="Rectangle 5"/>
          <p:cNvSpPr>
            <a:spLocks noChangeArrowheads="1"/>
          </p:cNvSpPr>
          <p:nvPr/>
        </p:nvSpPr>
        <p:spPr bwMode="auto">
          <a:xfrm>
            <a:off x="5340350" y="3182938"/>
            <a:ext cx="2292350" cy="519112"/>
          </a:xfrm>
          <a:prstGeom prst="rect">
            <a:avLst/>
          </a:prstGeom>
          <a:solidFill>
            <a:srgbClr val="FFFF99"/>
          </a:solidFill>
          <a:ln w="9525">
            <a:solidFill>
              <a:schemeClr val="tx1"/>
            </a:solidFill>
            <a:miter lim="800000"/>
            <a:headEnd/>
            <a:tailEnd/>
          </a:ln>
        </p:spPr>
        <p:txBody>
          <a:bodyPr wrap="none" anchor="ctr"/>
          <a:lstStyle/>
          <a:p>
            <a:pPr algn="ctr"/>
            <a:r>
              <a:rPr lang="en-US"/>
              <a:t>Session</a:t>
            </a:r>
          </a:p>
        </p:txBody>
      </p:sp>
      <p:sp>
        <p:nvSpPr>
          <p:cNvPr id="19465" name="Rectangle 6"/>
          <p:cNvSpPr>
            <a:spLocks noChangeArrowheads="1"/>
          </p:cNvSpPr>
          <p:nvPr/>
        </p:nvSpPr>
        <p:spPr bwMode="auto">
          <a:xfrm>
            <a:off x="5351463" y="3757613"/>
            <a:ext cx="2292350" cy="519112"/>
          </a:xfrm>
          <a:prstGeom prst="rect">
            <a:avLst/>
          </a:prstGeom>
          <a:solidFill>
            <a:srgbClr val="FFFF99"/>
          </a:solidFill>
          <a:ln w="9525">
            <a:solidFill>
              <a:schemeClr val="tx1"/>
            </a:solidFill>
            <a:miter lim="800000"/>
            <a:headEnd/>
            <a:tailEnd/>
          </a:ln>
        </p:spPr>
        <p:txBody>
          <a:bodyPr wrap="none" anchor="ctr"/>
          <a:lstStyle/>
          <a:p>
            <a:pPr algn="ctr"/>
            <a:r>
              <a:rPr lang="en-US"/>
              <a:t>Transport</a:t>
            </a:r>
          </a:p>
        </p:txBody>
      </p:sp>
      <p:sp>
        <p:nvSpPr>
          <p:cNvPr id="19466" name="Rectangle 7"/>
          <p:cNvSpPr>
            <a:spLocks noChangeArrowheads="1"/>
          </p:cNvSpPr>
          <p:nvPr/>
        </p:nvSpPr>
        <p:spPr bwMode="auto">
          <a:xfrm>
            <a:off x="5349875" y="4332288"/>
            <a:ext cx="2292350" cy="519112"/>
          </a:xfrm>
          <a:prstGeom prst="rect">
            <a:avLst/>
          </a:prstGeom>
          <a:solidFill>
            <a:srgbClr val="FFFF99"/>
          </a:solidFill>
          <a:ln w="9525">
            <a:solidFill>
              <a:schemeClr val="tx1"/>
            </a:solidFill>
            <a:miter lim="800000"/>
            <a:headEnd/>
            <a:tailEnd/>
          </a:ln>
        </p:spPr>
        <p:txBody>
          <a:bodyPr wrap="none" anchor="ctr"/>
          <a:lstStyle/>
          <a:p>
            <a:pPr algn="ctr"/>
            <a:r>
              <a:rPr lang="en-US"/>
              <a:t>Network</a:t>
            </a:r>
          </a:p>
        </p:txBody>
      </p:sp>
      <p:sp>
        <p:nvSpPr>
          <p:cNvPr id="19467" name="Rectangle 8"/>
          <p:cNvSpPr>
            <a:spLocks noChangeArrowheads="1"/>
          </p:cNvSpPr>
          <p:nvPr/>
        </p:nvSpPr>
        <p:spPr bwMode="auto">
          <a:xfrm>
            <a:off x="5346700" y="4905375"/>
            <a:ext cx="2292350" cy="519113"/>
          </a:xfrm>
          <a:prstGeom prst="rect">
            <a:avLst/>
          </a:prstGeom>
          <a:solidFill>
            <a:srgbClr val="FFFF99"/>
          </a:solidFill>
          <a:ln w="9525">
            <a:solidFill>
              <a:schemeClr val="tx1"/>
            </a:solidFill>
            <a:miter lim="800000"/>
            <a:headEnd/>
            <a:tailEnd/>
          </a:ln>
        </p:spPr>
        <p:txBody>
          <a:bodyPr wrap="none" anchor="ctr"/>
          <a:lstStyle/>
          <a:p>
            <a:pPr algn="ctr"/>
            <a:r>
              <a:rPr lang="en-US"/>
              <a:t>Data link</a:t>
            </a:r>
          </a:p>
        </p:txBody>
      </p:sp>
      <p:sp>
        <p:nvSpPr>
          <p:cNvPr id="19468" name="AutoShape 9"/>
          <p:cNvSpPr>
            <a:spLocks/>
          </p:cNvSpPr>
          <p:nvPr/>
        </p:nvSpPr>
        <p:spPr bwMode="auto">
          <a:xfrm>
            <a:off x="4797425" y="1905000"/>
            <a:ext cx="503238" cy="4381500"/>
          </a:xfrm>
          <a:prstGeom prst="leftBrace">
            <a:avLst>
              <a:gd name="adj1" fmla="val 72555"/>
              <a:gd name="adj2" fmla="val 19389"/>
            </a:avLst>
          </a:prstGeom>
          <a:noFill/>
          <a:ln w="28575">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ar-SA"/>
          </a:p>
        </p:txBody>
      </p:sp>
      <p:sp>
        <p:nvSpPr>
          <p:cNvPr id="19469" name="Rectangle 10"/>
          <p:cNvSpPr>
            <a:spLocks noChangeArrowheads="1"/>
          </p:cNvSpPr>
          <p:nvPr/>
        </p:nvSpPr>
        <p:spPr bwMode="auto">
          <a:xfrm>
            <a:off x="5340350" y="2009775"/>
            <a:ext cx="2292350" cy="519113"/>
          </a:xfrm>
          <a:prstGeom prst="rect">
            <a:avLst/>
          </a:prstGeom>
          <a:solidFill>
            <a:srgbClr val="FFFF99"/>
          </a:solidFill>
          <a:ln w="9525">
            <a:solidFill>
              <a:schemeClr val="tx1"/>
            </a:solidFill>
            <a:miter lim="800000"/>
            <a:headEnd/>
            <a:tailEnd/>
          </a:ln>
        </p:spPr>
        <p:txBody>
          <a:bodyPr wrap="none" anchor="ctr"/>
          <a:lstStyle/>
          <a:p>
            <a:pPr algn="ctr"/>
            <a:r>
              <a:rPr lang="en-US"/>
              <a:t>Application</a:t>
            </a:r>
          </a:p>
        </p:txBody>
      </p:sp>
      <p:sp>
        <p:nvSpPr>
          <p:cNvPr id="19470" name="Text Box 11"/>
          <p:cNvSpPr txBox="1">
            <a:spLocks noChangeArrowheads="1"/>
          </p:cNvSpPr>
          <p:nvPr/>
        </p:nvSpPr>
        <p:spPr bwMode="auto">
          <a:xfrm>
            <a:off x="1901825" y="76200"/>
            <a:ext cx="58864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sz="3600"/>
              <a:t>The ISO/OSI Reference Model</a:t>
            </a:r>
          </a:p>
          <a:p>
            <a:pPr algn="ctr" eaLnBrk="1" hangingPunct="1"/>
            <a:r>
              <a:rPr lang="en-US" sz="2000"/>
              <a:t>Source: Computer Networks, Andrew Tanenbaum</a:t>
            </a:r>
          </a:p>
        </p:txBody>
      </p:sp>
      <p:sp>
        <p:nvSpPr>
          <p:cNvPr id="19471" name="Text Box 12"/>
          <p:cNvSpPr txBox="1">
            <a:spLocks noChangeArrowheads="1"/>
          </p:cNvSpPr>
          <p:nvPr/>
        </p:nvSpPr>
        <p:spPr bwMode="auto">
          <a:xfrm>
            <a:off x="1371600" y="2286000"/>
            <a:ext cx="357399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3200" dirty="0">
                <a:solidFill>
                  <a:srgbClr val="C00000"/>
                </a:solidFill>
                <a:effectLst>
                  <a:outerShdw blurRad="38100" dist="38100" dir="2700000" algn="tl">
                    <a:srgbClr val="000000">
                      <a:alpha val="43137"/>
                    </a:srgbClr>
                  </a:outerShdw>
                </a:effectLst>
              </a:rPr>
              <a:t>The protocol </a:t>
            </a:r>
            <a:r>
              <a:rPr lang="en-US" sz="3200" i="1" u="sng" dirty="0">
                <a:solidFill>
                  <a:srgbClr val="C00000"/>
                </a:solidFill>
                <a:effectLst>
                  <a:outerShdw blurRad="38100" dist="38100" dir="2700000" algn="tl">
                    <a:srgbClr val="000000">
                      <a:alpha val="43137"/>
                    </a:srgbClr>
                  </a:outerShdw>
                </a:effectLst>
              </a:rPr>
              <a:t>stack</a:t>
            </a:r>
            <a:r>
              <a:rPr lang="en-US" sz="3200" dirty="0">
                <a:solidFill>
                  <a:srgbClr val="C00000"/>
                </a:solidFill>
                <a:effectLst>
                  <a:outerShdw blurRad="38100" dist="38100" dir="2700000" algn="tl">
                    <a:srgbClr val="000000">
                      <a:alpha val="43137"/>
                    </a:srgbClr>
                  </a:outerShdw>
                </a:effectLst>
              </a:rPr>
              <a:t>:</a:t>
            </a:r>
          </a:p>
        </p:txBody>
      </p:sp>
      <p:sp>
        <p:nvSpPr>
          <p:cNvPr id="19472" name="Text Box 13"/>
          <p:cNvSpPr txBox="1">
            <a:spLocks noChangeArrowheads="1"/>
          </p:cNvSpPr>
          <p:nvPr/>
        </p:nvSpPr>
        <p:spPr bwMode="auto">
          <a:xfrm>
            <a:off x="0" y="2971800"/>
            <a:ext cx="493395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2800" u="sng" dirty="0"/>
              <a:t>The idea behind the model:</a:t>
            </a:r>
            <a:r>
              <a:rPr lang="en-US" sz="2800" dirty="0"/>
              <a:t> Break up </a:t>
            </a:r>
            <a:r>
              <a:rPr lang="en-US" sz="2800" dirty="0" smtClean="0"/>
              <a:t>the design </a:t>
            </a:r>
            <a:r>
              <a:rPr lang="en-US" sz="2800" dirty="0"/>
              <a:t>to make implementation simpler. </a:t>
            </a:r>
            <a:r>
              <a:rPr lang="en-US" sz="2800" dirty="0" smtClean="0"/>
              <a:t> Each </a:t>
            </a:r>
            <a:r>
              <a:rPr lang="en-US" sz="2800" dirty="0"/>
              <a:t>layer has a well-defined function. </a:t>
            </a:r>
            <a:r>
              <a:rPr lang="en-US" sz="2800" dirty="0" smtClean="0"/>
              <a:t> Layers </a:t>
            </a:r>
            <a:r>
              <a:rPr lang="en-US" sz="2800" dirty="0"/>
              <a:t>pass to one another only the </a:t>
            </a:r>
            <a:r>
              <a:rPr lang="en-US" sz="2800" dirty="0" smtClean="0"/>
              <a:t>information </a:t>
            </a:r>
            <a:r>
              <a:rPr lang="en-US" sz="2800" dirty="0"/>
              <a:t>that is relevant at each level. </a:t>
            </a:r>
            <a:r>
              <a:rPr lang="en-US" sz="2800" dirty="0" smtClean="0"/>
              <a:t> Communication </a:t>
            </a:r>
            <a:r>
              <a:rPr lang="en-US" sz="2800" dirty="0"/>
              <a:t>happens only </a:t>
            </a:r>
            <a:r>
              <a:rPr lang="en-US" sz="2800" dirty="0" smtClean="0"/>
              <a:t>between adjacent </a:t>
            </a:r>
            <a:r>
              <a:rPr lang="en-US" sz="2800" dirty="0"/>
              <a:t>layers.</a:t>
            </a:r>
          </a:p>
        </p:txBody>
      </p:sp>
    </p:spTree>
    <p:extLst>
      <p:ext uri="{BB962C8B-B14F-4D97-AF65-F5344CB8AC3E}">
        <p14:creationId xmlns:p14="http://schemas.microsoft.com/office/powerpoint/2010/main" val="9228601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i="1" dirty="0" smtClean="0"/>
              <a:t>Layered Architecture</a:t>
            </a:r>
            <a:br>
              <a:rPr lang="en-US" i="1" dirty="0" smtClean="0"/>
            </a:br>
            <a:endParaRPr lang="en-US" dirty="0"/>
          </a:p>
        </p:txBody>
      </p:sp>
      <p:sp>
        <p:nvSpPr>
          <p:cNvPr id="15" name="Content Placeholder 14"/>
          <p:cNvSpPr>
            <a:spLocks noGrp="1"/>
          </p:cNvSpPr>
          <p:nvPr>
            <p:ph idx="1"/>
          </p:nvPr>
        </p:nvSpPr>
        <p:spPr>
          <a:xfrm>
            <a:off x="0" y="762000"/>
            <a:ext cx="9144000" cy="5562600"/>
          </a:xfrm>
        </p:spPr>
        <p:txBody>
          <a:bodyPr/>
          <a:lstStyle/>
          <a:p>
            <a:r>
              <a:rPr lang="en-US" dirty="0" smtClean="0"/>
              <a:t>OSI model consists of 7 layers.</a:t>
            </a:r>
          </a:p>
          <a:p>
            <a:r>
              <a:rPr lang="en-US" dirty="0" smtClean="0"/>
              <a:t>Each layer defines a family of functions distinct from those of the other layers</a:t>
            </a:r>
            <a:r>
              <a:rPr lang="en-US" dirty="0" smtClean="0"/>
              <a:t>.</a:t>
            </a:r>
            <a:endParaRPr lang="en-US" dirty="0" smtClean="0"/>
          </a:p>
          <a:p>
            <a:r>
              <a:rPr lang="en-US" dirty="0" smtClean="0"/>
              <a:t>Within a single machine, each layer calls upon the services of the layer just below it. </a:t>
            </a:r>
          </a:p>
          <a:p>
            <a:pPr lvl="1"/>
            <a:r>
              <a:rPr lang="en-US" sz="3200" i="1" dirty="0" smtClean="0">
                <a:solidFill>
                  <a:srgbClr val="660066"/>
                </a:solidFill>
              </a:rPr>
              <a:t>e.g. layer 3 uses the services provided by layer 2 and provides services for layer 4.</a:t>
            </a:r>
          </a:p>
          <a:p>
            <a:pPr marL="0" indent="0">
              <a:buNone/>
            </a:pPr>
            <a:endParaRPr lang="en-US" sz="2000" dirty="0" smtClean="0"/>
          </a:p>
          <a:p>
            <a:endParaRPr lang="en-US" sz="2000" dirty="0" smtClean="0"/>
          </a:p>
          <a:p>
            <a:endParaRPr lang="en-US" sz="2000" dirty="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16</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38370636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i="1" dirty="0" smtClean="0"/>
              <a:t>Layered Architecture</a:t>
            </a:r>
            <a:br>
              <a:rPr lang="en-US" i="1" dirty="0" smtClean="0"/>
            </a:br>
            <a:endParaRPr lang="en-US" dirty="0"/>
          </a:p>
        </p:txBody>
      </p:sp>
      <p:sp>
        <p:nvSpPr>
          <p:cNvPr id="15" name="Content Placeholder 14"/>
          <p:cNvSpPr>
            <a:spLocks noGrp="1"/>
          </p:cNvSpPr>
          <p:nvPr>
            <p:ph idx="1"/>
          </p:nvPr>
        </p:nvSpPr>
        <p:spPr>
          <a:xfrm>
            <a:off x="152400" y="762000"/>
            <a:ext cx="8763000" cy="5562600"/>
          </a:xfrm>
        </p:spPr>
        <p:txBody>
          <a:bodyPr/>
          <a:lstStyle/>
          <a:p>
            <a:r>
              <a:rPr lang="en-US" dirty="0" smtClean="0"/>
              <a:t>Between </a:t>
            </a:r>
            <a:r>
              <a:rPr lang="en-US" dirty="0" smtClean="0"/>
              <a:t>machines, layer x on one machine communicate with layer x on another machine.</a:t>
            </a:r>
          </a:p>
          <a:p>
            <a:r>
              <a:rPr lang="en-US" dirty="0" smtClean="0"/>
              <a:t>This communication is govern by an agreed-upon series of rules and convention called protocols.</a:t>
            </a:r>
          </a:p>
          <a:p>
            <a:r>
              <a:rPr lang="en-US" dirty="0" smtClean="0"/>
              <a:t>Communication </a:t>
            </a:r>
            <a:r>
              <a:rPr lang="en-US" dirty="0" smtClean="0"/>
              <a:t>between machines is a </a:t>
            </a:r>
            <a:r>
              <a:rPr lang="en-US" b="1" dirty="0" smtClean="0"/>
              <a:t>peer-to-peer</a:t>
            </a:r>
            <a:r>
              <a:rPr lang="en-US" dirty="0" smtClean="0"/>
              <a:t> process using the protocols appropriate to a given layer.</a:t>
            </a:r>
          </a:p>
          <a:p>
            <a:endParaRPr lang="en-US" sz="2000" dirty="0" smtClean="0"/>
          </a:p>
          <a:p>
            <a:endParaRPr lang="en-US" sz="2000" dirty="0" smtClean="0"/>
          </a:p>
          <a:p>
            <a:endParaRPr lang="en-US" sz="2000" dirty="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17</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21943359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8D2ED6F0-06A0-408C-88F9-D95953C9AC72}" type="slidenum">
              <a:rPr lang="en-US"/>
              <a:pPr/>
              <a:t>18</a:t>
            </a:fld>
            <a:endParaRPr lang="en-US"/>
          </a:p>
        </p:txBody>
      </p:sp>
      <p:sp>
        <p:nvSpPr>
          <p:cNvPr id="636930"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36931" name="Line 3"/>
          <p:cNvSpPr>
            <a:spLocks noChangeShapeType="1"/>
          </p:cNvSpPr>
          <p:nvPr/>
        </p:nvSpPr>
        <p:spPr bwMode="auto">
          <a:xfrm>
            <a:off x="152400" y="762000"/>
            <a:ext cx="8763000" cy="0"/>
          </a:xfrm>
          <a:prstGeom prst="line">
            <a:avLst/>
          </a:prstGeom>
          <a:noFill/>
          <a:ln w="19050">
            <a:solidFill>
              <a:schemeClr val="hlink"/>
            </a:solidFill>
            <a:round/>
            <a:headEnd/>
            <a:tailEnd/>
          </a:ln>
          <a:effectLst/>
        </p:spPr>
        <p:txBody>
          <a:bodyPr/>
          <a:lstStyle/>
          <a:p>
            <a:endParaRPr lang="en-US"/>
          </a:p>
        </p:txBody>
      </p:sp>
      <p:sp>
        <p:nvSpPr>
          <p:cNvPr id="636932" name="Text Box 4"/>
          <p:cNvSpPr txBox="1">
            <a:spLocks noChangeArrowheads="1"/>
          </p:cNvSpPr>
          <p:nvPr/>
        </p:nvSpPr>
        <p:spPr bwMode="auto">
          <a:xfrm>
            <a:off x="139701" y="152400"/>
            <a:ext cx="8775700" cy="584775"/>
          </a:xfrm>
          <a:prstGeom prst="rect">
            <a:avLst/>
          </a:prstGeom>
          <a:noFill/>
          <a:ln w="9525">
            <a:noFill/>
            <a:miter lim="800000"/>
            <a:headEnd/>
            <a:tailEnd/>
          </a:ln>
          <a:effectLst/>
        </p:spPr>
        <p:txBody>
          <a:bodyPr wrap="square">
            <a:spAutoFit/>
          </a:bodyPr>
          <a:lstStyle/>
          <a:p>
            <a:pPr algn="ctr"/>
            <a:r>
              <a:rPr lang="en-US" sz="3200" i="1" dirty="0" smtClean="0"/>
              <a:t>The </a:t>
            </a:r>
            <a:r>
              <a:rPr lang="en-US" sz="3200" i="1" dirty="0"/>
              <a:t>interaction between layers in the OSI model</a:t>
            </a:r>
          </a:p>
        </p:txBody>
      </p:sp>
      <p:sp>
        <p:nvSpPr>
          <p:cNvPr id="636933" name="Line 5"/>
          <p:cNvSpPr>
            <a:spLocks noChangeShapeType="1"/>
          </p:cNvSpPr>
          <p:nvPr/>
        </p:nvSpPr>
        <p:spPr bwMode="auto">
          <a:xfrm>
            <a:off x="152400" y="6324600"/>
            <a:ext cx="8763000" cy="0"/>
          </a:xfrm>
          <a:prstGeom prst="line">
            <a:avLst/>
          </a:prstGeom>
          <a:noFill/>
          <a:ln w="76200">
            <a:solidFill>
              <a:schemeClr val="hlink"/>
            </a:solidFill>
            <a:round/>
            <a:headEnd/>
            <a:tailEnd/>
          </a:ln>
          <a:effectLst/>
        </p:spPr>
        <p:txBody>
          <a:bodyPr/>
          <a:lstStyle/>
          <a:p>
            <a:endParaRPr lang="en-US"/>
          </a:p>
        </p:txBody>
      </p:sp>
      <p:pic>
        <p:nvPicPr>
          <p:cNvPr id="636934" name="Picture 6"/>
          <p:cNvPicPr>
            <a:picLocks noChangeAspect="1" noChangeArrowheads="1"/>
          </p:cNvPicPr>
          <p:nvPr/>
        </p:nvPicPr>
        <p:blipFill>
          <a:blip r:embed="rId3" cstate="print"/>
          <a:srcRect/>
          <a:stretch>
            <a:fillRect/>
          </a:stretch>
        </p:blipFill>
        <p:spPr bwMode="auto">
          <a:xfrm>
            <a:off x="304801" y="762000"/>
            <a:ext cx="8610600" cy="575844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i="1" dirty="0" smtClean="0"/>
              <a:t>Peer-to-Peer Process</a:t>
            </a:r>
            <a:endParaRPr lang="en-US" dirty="0"/>
          </a:p>
        </p:txBody>
      </p:sp>
      <p:sp>
        <p:nvSpPr>
          <p:cNvPr id="15" name="Content Placeholder 14"/>
          <p:cNvSpPr>
            <a:spLocks noGrp="1"/>
          </p:cNvSpPr>
          <p:nvPr>
            <p:ph idx="1"/>
          </p:nvPr>
        </p:nvSpPr>
        <p:spPr>
          <a:xfrm>
            <a:off x="228600" y="838200"/>
            <a:ext cx="8686800" cy="5562600"/>
          </a:xfrm>
        </p:spPr>
        <p:txBody>
          <a:bodyPr/>
          <a:lstStyle/>
          <a:p>
            <a:r>
              <a:rPr lang="en-US" dirty="0" smtClean="0"/>
              <a:t>At </a:t>
            </a:r>
            <a:r>
              <a:rPr lang="en-US" dirty="0" smtClean="0"/>
              <a:t>the physical layer, communication is direct where device A sends a stream of bits to device B. The bits must be converted to  a form that can be transmitted to the receiving device.</a:t>
            </a:r>
          </a:p>
          <a:p>
            <a:r>
              <a:rPr lang="en-US" dirty="0" smtClean="0"/>
              <a:t>At </a:t>
            </a:r>
            <a:r>
              <a:rPr lang="en-US" dirty="0" smtClean="0"/>
              <a:t>the higher layers, communication must move down through the layers on device A over to device B and then back up through the layers.</a:t>
            </a:r>
          </a:p>
          <a:p>
            <a:pPr lvl="1">
              <a:buNone/>
            </a:pPr>
            <a:endParaRPr lang="en-US" sz="20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19</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2"/>
          <p:cNvSpPr>
            <a:spLocks noGrp="1"/>
          </p:cNvSpPr>
          <p:nvPr>
            <p:ph type="sldNum" sz="quarter" idx="10"/>
          </p:nvPr>
        </p:nvSpPr>
        <p:spPr/>
        <p:txBody>
          <a:bodyPr/>
          <a:lstStyle/>
          <a:p>
            <a:r>
              <a:rPr lang="en-US"/>
              <a:t>2.</a:t>
            </a:r>
            <a:fld id="{AF099E64-F41C-46A4-8E74-66B299097132}" type="slidenum">
              <a:rPr lang="en-US"/>
              <a:pPr/>
              <a:t>2</a:t>
            </a:fld>
            <a:endParaRPr lang="en-US"/>
          </a:p>
        </p:txBody>
      </p:sp>
      <p:pic>
        <p:nvPicPr>
          <p:cNvPr id="731138" name="Picture 2" descr="Forouzan4e07_banner"/>
          <p:cNvPicPr>
            <a:picLocks noGrp="1" noChangeAspect="1" noChangeArrowheads="1"/>
          </p:cNvPicPr>
          <p:nvPr>
            <p:ph/>
          </p:nvPr>
        </p:nvPicPr>
        <p:blipFill>
          <a:blip r:embed="rId3" cstate="print"/>
          <a:srcRect/>
          <a:stretch>
            <a:fillRect/>
          </a:stretch>
        </p:blipFill>
        <p:spPr bwMode="auto">
          <a:xfrm>
            <a:off x="0" y="0"/>
            <a:ext cx="9144000" cy="1096963"/>
          </a:xfrm>
          <a:noFill/>
          <a:ln>
            <a:miter lim="800000"/>
            <a:headEnd/>
            <a:tailEnd/>
          </a:ln>
        </p:spPr>
      </p:pic>
      <p:sp>
        <p:nvSpPr>
          <p:cNvPr id="731139" name="Rectangle 3"/>
          <p:cNvSpPr>
            <a:spLocks noChangeArrowheads="1"/>
          </p:cNvSpPr>
          <p:nvPr/>
        </p:nvSpPr>
        <p:spPr bwMode="auto">
          <a:xfrm>
            <a:off x="1143000" y="2514600"/>
            <a:ext cx="6858000" cy="1736725"/>
          </a:xfrm>
          <a:prstGeom prst="rect">
            <a:avLst/>
          </a:prstGeom>
          <a:noFill/>
          <a:ln w="9525">
            <a:noFill/>
            <a:miter lim="800000"/>
            <a:headEnd/>
            <a:tailEnd/>
          </a:ln>
          <a:effectLst/>
        </p:spPr>
        <p:txBody>
          <a:bodyPr>
            <a:spAutoFit/>
          </a:bodyPr>
          <a:lstStyle/>
          <a:p>
            <a:pPr algn="ctr"/>
            <a:r>
              <a:rPr lang="en-US" altLang="en-US" sz="4400" dirty="0">
                <a:solidFill>
                  <a:schemeClr val="tx2"/>
                </a:solidFill>
                <a:latin typeface="Arial" charset="0"/>
              </a:rPr>
              <a:t>Chapter 2</a:t>
            </a:r>
          </a:p>
          <a:p>
            <a:pPr algn="ctr"/>
            <a:endParaRPr lang="en-US" altLang="en-US" sz="2000" dirty="0">
              <a:solidFill>
                <a:schemeClr val="tx2"/>
              </a:solidFill>
              <a:latin typeface="Arial" charset="0"/>
            </a:endParaRPr>
          </a:p>
          <a:p>
            <a:pPr algn="ctr"/>
            <a:r>
              <a:rPr lang="en-US" altLang="en-US" sz="4400" dirty="0">
                <a:latin typeface="Arial" charset="0"/>
              </a:rPr>
              <a:t>Network Models</a:t>
            </a:r>
            <a:endParaRPr lang="en-US" sz="4400" dirty="0">
              <a:latin typeface="Arial" charset="0"/>
            </a:endParaRPr>
          </a:p>
        </p:txBody>
      </p:sp>
      <p:sp>
        <p:nvSpPr>
          <p:cNvPr id="731140" name="Text Box 4"/>
          <p:cNvSpPr txBox="1">
            <a:spLocks noChangeArrowheads="1"/>
          </p:cNvSpPr>
          <p:nvPr/>
        </p:nvSpPr>
        <p:spPr bwMode="auto">
          <a:xfrm>
            <a:off x="0" y="6507163"/>
            <a:ext cx="9144000" cy="274637"/>
          </a:xfrm>
          <a:prstGeom prst="rect">
            <a:avLst/>
          </a:prstGeom>
          <a:noFill/>
          <a:ln w="9525">
            <a:noFill/>
            <a:miter lim="800000"/>
            <a:headEnd/>
            <a:tailEnd/>
          </a:ln>
          <a:effectLst/>
        </p:spPr>
        <p:txBody>
          <a:bodyPr>
            <a:spAutoFit/>
          </a:bodyPr>
          <a:lstStyle/>
          <a:p>
            <a:pPr algn="ctr" eaLnBrk="1" hangingPunct="1"/>
            <a:r>
              <a:rPr lang="en-US" sz="1200" b="0"/>
              <a:t>Copyright © The McGraw-Hill Companies, Inc. Permission required for reproduction or display.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i="1" dirty="0" smtClean="0"/>
              <a:t>Peer-to-Peer Process</a:t>
            </a:r>
            <a:endParaRPr lang="en-US" dirty="0"/>
          </a:p>
        </p:txBody>
      </p:sp>
      <p:sp>
        <p:nvSpPr>
          <p:cNvPr id="15" name="Content Placeholder 14"/>
          <p:cNvSpPr>
            <a:spLocks noGrp="1"/>
          </p:cNvSpPr>
          <p:nvPr>
            <p:ph idx="1"/>
          </p:nvPr>
        </p:nvSpPr>
        <p:spPr>
          <a:xfrm>
            <a:off x="0" y="762000"/>
            <a:ext cx="9144000" cy="5562600"/>
          </a:xfrm>
        </p:spPr>
        <p:txBody>
          <a:bodyPr/>
          <a:lstStyle/>
          <a:p>
            <a:endParaRPr lang="en-US" sz="2400" dirty="0" smtClean="0"/>
          </a:p>
          <a:p>
            <a:r>
              <a:rPr lang="en-US" sz="3400" b="1" i="1" dirty="0" smtClean="0">
                <a:solidFill>
                  <a:srgbClr val="0070C0"/>
                </a:solidFill>
              </a:rPr>
              <a:t>Interfaces </a:t>
            </a:r>
            <a:r>
              <a:rPr lang="en-US" sz="3400" b="1" i="1" dirty="0" smtClean="0">
                <a:solidFill>
                  <a:srgbClr val="0070C0"/>
                </a:solidFill>
              </a:rPr>
              <a:t>Between Layers</a:t>
            </a:r>
          </a:p>
          <a:p>
            <a:pPr lvl="1"/>
            <a:r>
              <a:rPr lang="en-US" sz="3200" dirty="0" smtClean="0"/>
              <a:t>The passing of the data and network information down/up through the layers in sending/ receiving require an </a:t>
            </a:r>
            <a:r>
              <a:rPr lang="en-US" sz="3200" b="1" dirty="0" smtClean="0"/>
              <a:t>interface</a:t>
            </a:r>
            <a:r>
              <a:rPr lang="en-US" sz="3200" dirty="0" smtClean="0"/>
              <a:t> between each pair of adjacent layers.</a:t>
            </a:r>
          </a:p>
          <a:p>
            <a:pPr lvl="1"/>
            <a:r>
              <a:rPr lang="en-US" sz="3200" dirty="0" smtClean="0"/>
              <a:t>Well-defined interfaces and layer functions provide modularity to a network.</a:t>
            </a:r>
          </a:p>
          <a:p>
            <a:pPr lvl="1">
              <a:buNone/>
            </a:pPr>
            <a:endParaRPr lang="en-US" sz="20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20</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14525775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Organization of the Layers</a:t>
            </a:r>
          </a:p>
        </p:txBody>
      </p:sp>
      <p:sp>
        <p:nvSpPr>
          <p:cNvPr id="15" name="Content Placeholder 14"/>
          <p:cNvSpPr>
            <a:spLocks noGrp="1"/>
          </p:cNvSpPr>
          <p:nvPr>
            <p:ph idx="1"/>
          </p:nvPr>
        </p:nvSpPr>
        <p:spPr>
          <a:xfrm>
            <a:off x="0" y="762000"/>
            <a:ext cx="8915400" cy="5562600"/>
          </a:xfrm>
        </p:spPr>
        <p:txBody>
          <a:bodyPr/>
          <a:lstStyle/>
          <a:p>
            <a:endParaRPr lang="en-US" sz="2400" dirty="0" smtClean="0"/>
          </a:p>
          <a:p>
            <a:r>
              <a:rPr lang="en-US" sz="3400" dirty="0" smtClean="0"/>
              <a:t>The seven layers can be thought  of as belonging to three subgroups:</a:t>
            </a:r>
          </a:p>
          <a:p>
            <a:pPr marL="971550" lvl="1" indent="-514350">
              <a:buSzPct val="100000"/>
              <a:buFont typeface="+mj-lt"/>
              <a:buAutoNum type="arabicParenR"/>
            </a:pPr>
            <a:r>
              <a:rPr lang="en-US" sz="3200" b="1" dirty="0" smtClean="0"/>
              <a:t>Layers 1,2, and 3 </a:t>
            </a:r>
            <a:r>
              <a:rPr lang="en-US" sz="3200" dirty="0" smtClean="0"/>
              <a:t>– physical, data link, and network – are the network  support layers.</a:t>
            </a:r>
          </a:p>
          <a:p>
            <a:pPr marL="971550" lvl="1" indent="-514350">
              <a:buSzPct val="100000"/>
              <a:buFont typeface="+mj-lt"/>
              <a:buAutoNum type="arabicParenR"/>
            </a:pPr>
            <a:r>
              <a:rPr lang="en-US" sz="3200" b="1" dirty="0" smtClean="0"/>
              <a:t>Layers 5,6, and 7</a:t>
            </a:r>
            <a:r>
              <a:rPr lang="en-US" sz="3200" dirty="0" smtClean="0"/>
              <a:t> – session, </a:t>
            </a:r>
            <a:r>
              <a:rPr lang="en-US" sz="3200" dirty="0" err="1" smtClean="0"/>
              <a:t>presenation</a:t>
            </a:r>
            <a:r>
              <a:rPr lang="en-US" sz="3200" dirty="0" smtClean="0"/>
              <a:t>, and application – are user support layers; they allow interoperability among unrelated software systems</a:t>
            </a:r>
            <a:r>
              <a:rPr lang="en-US" sz="3200" dirty="0" smtClean="0"/>
              <a:t>.</a:t>
            </a:r>
            <a:endParaRPr lang="en-US" sz="32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21</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Organization of the Layers</a:t>
            </a:r>
          </a:p>
        </p:txBody>
      </p:sp>
      <p:sp>
        <p:nvSpPr>
          <p:cNvPr id="15" name="Content Placeholder 14"/>
          <p:cNvSpPr>
            <a:spLocks noGrp="1"/>
          </p:cNvSpPr>
          <p:nvPr>
            <p:ph idx="1"/>
          </p:nvPr>
        </p:nvSpPr>
        <p:spPr>
          <a:xfrm>
            <a:off x="0" y="762000"/>
            <a:ext cx="9144000" cy="5562600"/>
          </a:xfrm>
        </p:spPr>
        <p:txBody>
          <a:bodyPr/>
          <a:lstStyle/>
          <a:p>
            <a:endParaRPr lang="en-US" sz="2400" dirty="0" smtClean="0"/>
          </a:p>
          <a:p>
            <a:r>
              <a:rPr lang="en-US" sz="2400" dirty="0" smtClean="0"/>
              <a:t>The seven layers can be thought  of as belonging to three subgroups:</a:t>
            </a:r>
          </a:p>
          <a:p>
            <a:pPr marL="971550" lvl="1" indent="-514350">
              <a:buSzPct val="100000"/>
              <a:buFont typeface="+mj-lt"/>
              <a:buAutoNum type="arabicParenR" startAt="3"/>
            </a:pPr>
            <a:r>
              <a:rPr lang="en-US" sz="3200" dirty="0" smtClean="0"/>
              <a:t>Layer </a:t>
            </a:r>
            <a:r>
              <a:rPr lang="en-US" sz="3200" dirty="0" smtClean="0"/>
              <a:t>4, the transport layer, links the two groups and ensures that what the lower layers have transmitted is in a form that the upper layers can use.</a:t>
            </a:r>
          </a:p>
          <a:p>
            <a:r>
              <a:rPr lang="en-US" sz="3400" dirty="0" smtClean="0"/>
              <a:t>The upper OSI layers almost implemented in S/W; lowers layers are combination of S/W and H/W except for the physical layer which is mostly H/W.</a:t>
            </a:r>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22</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30123898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848C2DCD-6957-4FE3-9297-43986A659FDB}" type="slidenum">
              <a:rPr lang="en-US"/>
              <a:pPr/>
              <a:t>23</a:t>
            </a:fld>
            <a:endParaRPr lang="en-US"/>
          </a:p>
        </p:txBody>
      </p:sp>
      <p:sp>
        <p:nvSpPr>
          <p:cNvPr id="637954"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37955" name="Line 3"/>
          <p:cNvSpPr>
            <a:spLocks noChangeShapeType="1"/>
          </p:cNvSpPr>
          <p:nvPr/>
        </p:nvSpPr>
        <p:spPr bwMode="auto">
          <a:xfrm>
            <a:off x="152400" y="990600"/>
            <a:ext cx="8763000" cy="0"/>
          </a:xfrm>
          <a:prstGeom prst="line">
            <a:avLst/>
          </a:prstGeom>
          <a:noFill/>
          <a:ln w="19050">
            <a:solidFill>
              <a:schemeClr val="hlink"/>
            </a:solidFill>
            <a:round/>
            <a:headEnd/>
            <a:tailEnd/>
          </a:ln>
          <a:effectLst/>
        </p:spPr>
        <p:txBody>
          <a:bodyPr/>
          <a:lstStyle/>
          <a:p>
            <a:endParaRPr lang="en-US"/>
          </a:p>
        </p:txBody>
      </p:sp>
      <p:sp>
        <p:nvSpPr>
          <p:cNvPr id="637956" name="Text Box 4"/>
          <p:cNvSpPr txBox="1">
            <a:spLocks noChangeArrowheads="1"/>
          </p:cNvSpPr>
          <p:nvPr/>
        </p:nvSpPr>
        <p:spPr bwMode="auto">
          <a:xfrm>
            <a:off x="304800" y="381000"/>
            <a:ext cx="8075224" cy="584775"/>
          </a:xfrm>
          <a:prstGeom prst="rect">
            <a:avLst/>
          </a:prstGeom>
          <a:noFill/>
          <a:ln w="9525">
            <a:noFill/>
            <a:miter lim="800000"/>
            <a:headEnd/>
            <a:tailEnd/>
          </a:ln>
          <a:effectLst/>
        </p:spPr>
        <p:txBody>
          <a:bodyPr wrap="none">
            <a:spAutoFit/>
          </a:bodyPr>
          <a:lstStyle/>
          <a:p>
            <a:r>
              <a:rPr lang="en-US" sz="3200" dirty="0">
                <a:solidFill>
                  <a:schemeClr val="folHlink"/>
                </a:solidFill>
              </a:rPr>
              <a:t>Figure 2.4  </a:t>
            </a:r>
            <a:r>
              <a:rPr lang="en-US" sz="3200" i="1" dirty="0"/>
              <a:t>An exchange using the OSI model</a:t>
            </a:r>
          </a:p>
        </p:txBody>
      </p:sp>
      <p:sp>
        <p:nvSpPr>
          <p:cNvPr id="637957"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37958" name="Picture 6"/>
          <p:cNvPicPr>
            <a:picLocks noChangeAspect="1" noChangeArrowheads="1"/>
          </p:cNvPicPr>
          <p:nvPr/>
        </p:nvPicPr>
        <p:blipFill>
          <a:blip r:embed="rId3" cstate="print"/>
          <a:srcRect/>
          <a:stretch>
            <a:fillRect/>
          </a:stretch>
        </p:blipFill>
        <p:spPr bwMode="auto">
          <a:xfrm>
            <a:off x="554038" y="1200150"/>
            <a:ext cx="7523162" cy="4819650"/>
          </a:xfrm>
          <a:prstGeom prst="rect">
            <a:avLst/>
          </a:prstGeom>
          <a:noFill/>
          <a:ln w="9525">
            <a:noFill/>
            <a:miter lim="800000"/>
            <a:headEnd/>
            <a:tailEnd/>
          </a:ln>
          <a:effectLst/>
        </p:spPr>
      </p:pic>
      <p:sp>
        <p:nvSpPr>
          <p:cNvPr id="8" name="Rectangle 7"/>
          <p:cNvSpPr/>
          <p:nvPr/>
        </p:nvSpPr>
        <p:spPr>
          <a:xfrm>
            <a:off x="3657600" y="1200150"/>
            <a:ext cx="3352800" cy="1077218"/>
          </a:xfrm>
          <a:prstGeom prst="rect">
            <a:avLst/>
          </a:prstGeom>
        </p:spPr>
        <p:txBody>
          <a:bodyPr wrap="square">
            <a:spAutoFit/>
          </a:bodyPr>
          <a:lstStyle/>
          <a:p>
            <a:pPr algn="ctr"/>
            <a:r>
              <a:rPr lang="en-US" sz="3200" dirty="0" smtClean="0"/>
              <a:t>Organization of the Layers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Encapsulation</a:t>
            </a:r>
          </a:p>
        </p:txBody>
      </p:sp>
      <p:sp>
        <p:nvSpPr>
          <p:cNvPr id="15" name="Content Placeholder 14"/>
          <p:cNvSpPr>
            <a:spLocks noGrp="1"/>
          </p:cNvSpPr>
          <p:nvPr>
            <p:ph idx="1"/>
          </p:nvPr>
        </p:nvSpPr>
        <p:spPr>
          <a:xfrm>
            <a:off x="76200" y="762000"/>
            <a:ext cx="8915400" cy="5562600"/>
          </a:xfrm>
        </p:spPr>
        <p:txBody>
          <a:bodyPr/>
          <a:lstStyle/>
          <a:p>
            <a:r>
              <a:rPr lang="en-US" sz="3400" dirty="0" smtClean="0"/>
              <a:t>Another </a:t>
            </a:r>
            <a:r>
              <a:rPr lang="en-US" sz="3400" dirty="0" smtClean="0"/>
              <a:t>aspect of data communications in the OSI </a:t>
            </a:r>
            <a:r>
              <a:rPr lang="en-US" sz="3400" dirty="0" smtClean="0"/>
              <a:t>model</a:t>
            </a:r>
            <a:r>
              <a:rPr lang="en-US" sz="3400" dirty="0"/>
              <a:t> </a:t>
            </a:r>
            <a:r>
              <a:rPr lang="en-US" sz="3400" dirty="0" smtClean="0"/>
              <a:t>is</a:t>
            </a:r>
            <a:r>
              <a:rPr lang="en-US" sz="3400" dirty="0" smtClean="0"/>
              <a:t> </a:t>
            </a:r>
            <a:r>
              <a:rPr lang="en-US" sz="3400" b="1" i="1" dirty="0"/>
              <a:t>e</a:t>
            </a:r>
            <a:r>
              <a:rPr lang="en-US" sz="3400" b="1" i="1" dirty="0"/>
              <a:t>ncapsulation</a:t>
            </a:r>
            <a:r>
              <a:rPr lang="en-US" sz="3400" dirty="0" smtClean="0"/>
              <a:t>.</a:t>
            </a:r>
            <a:endParaRPr lang="en-US" sz="3400" dirty="0" smtClean="0"/>
          </a:p>
          <a:p>
            <a:pPr lvl="1"/>
            <a:r>
              <a:rPr lang="en-US" sz="3200" dirty="0"/>
              <a:t>T</a:t>
            </a:r>
            <a:r>
              <a:rPr lang="en-US" sz="3200" dirty="0" smtClean="0"/>
              <a:t>he </a:t>
            </a:r>
            <a:r>
              <a:rPr lang="en-US" sz="3200" dirty="0" smtClean="0"/>
              <a:t>data </a:t>
            </a:r>
            <a:r>
              <a:rPr lang="en-US" sz="3200" dirty="0" err="1" smtClean="0"/>
              <a:t>protion</a:t>
            </a:r>
            <a:r>
              <a:rPr lang="en-US" sz="3200" dirty="0" smtClean="0"/>
              <a:t> of a packet at level </a:t>
            </a:r>
            <a:r>
              <a:rPr lang="en-US" sz="3200" b="1" i="1" dirty="0" smtClean="0"/>
              <a:t>N-1</a:t>
            </a:r>
            <a:r>
              <a:rPr lang="en-US" sz="3200" dirty="0" smtClean="0"/>
              <a:t> carries the whole packet </a:t>
            </a:r>
            <a:r>
              <a:rPr lang="en-US" sz="3200" dirty="0" smtClean="0"/>
              <a:t>(data </a:t>
            </a:r>
            <a:r>
              <a:rPr lang="en-US" sz="3200" dirty="0" smtClean="0"/>
              <a:t>and header and maybe trailer) from level </a:t>
            </a:r>
            <a:r>
              <a:rPr lang="en-US" sz="3200" b="1" i="1" dirty="0" smtClean="0"/>
              <a:t>N</a:t>
            </a:r>
            <a:r>
              <a:rPr lang="en-US" sz="3200" dirty="0" smtClean="0"/>
              <a:t>.</a:t>
            </a:r>
            <a:endParaRPr lang="en-US" sz="3200" dirty="0" smtClean="0"/>
          </a:p>
          <a:p>
            <a:pPr lvl="1"/>
            <a:r>
              <a:rPr lang="en-US" sz="3200" dirty="0" smtClean="0"/>
              <a:t>Level </a:t>
            </a:r>
            <a:r>
              <a:rPr lang="en-US" sz="3200" b="1" i="1" dirty="0" smtClean="0"/>
              <a:t>N-1</a:t>
            </a:r>
            <a:r>
              <a:rPr lang="en-US" sz="3200" dirty="0" smtClean="0"/>
              <a:t> is not aware of which part of the encapsulated packet is data and which part is the header or trailer</a:t>
            </a:r>
            <a:r>
              <a:rPr lang="en-US" sz="3200" dirty="0" smtClean="0"/>
              <a:t>.</a:t>
            </a:r>
          </a:p>
          <a:p>
            <a:pPr lvl="1"/>
            <a:r>
              <a:rPr lang="en-US" sz="3200" dirty="0" smtClean="0"/>
              <a:t>For level N-1, the whole packet coming from level N is treated as one logical unit.</a:t>
            </a:r>
            <a:endParaRPr lang="en-US" sz="3200" dirty="0" smtClean="0"/>
          </a:p>
          <a:p>
            <a:pPr>
              <a:buNone/>
            </a:pPr>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24</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r>
              <a:rPr lang="en-US"/>
              <a:t>2.</a:t>
            </a:r>
            <a:fld id="{632A86DF-7321-438B-9ADF-FC6ABADF0B05}" type="slidenum">
              <a:rPr lang="en-US"/>
              <a:pPr/>
              <a:t>25</a:t>
            </a:fld>
            <a:endParaRPr lang="en-US"/>
          </a:p>
        </p:txBody>
      </p:sp>
      <p:sp>
        <p:nvSpPr>
          <p:cNvPr id="678914"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8915" name="Text Box 3"/>
          <p:cNvSpPr txBox="1">
            <a:spLocks noChangeArrowheads="1"/>
          </p:cNvSpPr>
          <p:nvPr/>
        </p:nvSpPr>
        <p:spPr bwMode="auto">
          <a:xfrm>
            <a:off x="228600" y="76200"/>
            <a:ext cx="6634163" cy="579438"/>
          </a:xfrm>
          <a:prstGeom prst="rect">
            <a:avLst/>
          </a:prstGeom>
          <a:noFill/>
          <a:ln w="9525">
            <a:noFill/>
            <a:miter lim="800000"/>
            <a:headEnd/>
            <a:tailEnd/>
          </a:ln>
          <a:effectLst/>
        </p:spPr>
        <p:txBody>
          <a:bodyPr wrap="none">
            <a:spAutoFit/>
          </a:bodyPr>
          <a:lstStyle/>
          <a:p>
            <a:r>
              <a:rPr lang="en-US" sz="3200">
                <a:effectLst>
                  <a:outerShdw blurRad="38100" dist="38100" dir="2700000" algn="tl">
                    <a:srgbClr val="C0C0C0"/>
                  </a:outerShdw>
                </a:effectLst>
                <a:latin typeface="Times" pitchFamily="18" charset="0"/>
              </a:rPr>
              <a:t>2-3   LAYERS IN THE OSI MODEL</a:t>
            </a:r>
          </a:p>
        </p:txBody>
      </p:sp>
      <p:sp>
        <p:nvSpPr>
          <p:cNvPr id="678916"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8917" name="Rectangle 5"/>
          <p:cNvSpPr>
            <a:spLocks noChangeArrowheads="1"/>
          </p:cNvSpPr>
          <p:nvPr/>
        </p:nvSpPr>
        <p:spPr bwMode="auto">
          <a:xfrm>
            <a:off x="76200" y="921891"/>
            <a:ext cx="8610600" cy="1077218"/>
          </a:xfrm>
          <a:prstGeom prst="rect">
            <a:avLst/>
          </a:prstGeom>
          <a:noFill/>
          <a:ln w="9525">
            <a:noFill/>
            <a:miter lim="800000"/>
            <a:headEnd/>
            <a:tailEnd/>
          </a:ln>
          <a:effectLst/>
        </p:spPr>
        <p:txBody>
          <a:bodyPr anchor="ctr">
            <a:spAutoFit/>
          </a:bodyPr>
          <a:lstStyle/>
          <a:p>
            <a:pPr algn="just" eaLnBrk="1" hangingPunct="1"/>
            <a:r>
              <a:rPr lang="en-US" sz="3200" i="1" dirty="0">
                <a:effectLst>
                  <a:outerShdw blurRad="38100" dist="38100" dir="2700000" algn="tl">
                    <a:srgbClr val="C0C0C0"/>
                  </a:outerShdw>
                </a:effectLst>
              </a:rPr>
              <a:t>In this section we briefly describe the functions of each layer in the OSI model.</a:t>
            </a:r>
          </a:p>
        </p:txBody>
      </p:sp>
      <p:sp>
        <p:nvSpPr>
          <p:cNvPr id="678918" name="Rectangle 6"/>
          <p:cNvSpPr>
            <a:spLocks noChangeArrowheads="1"/>
          </p:cNvSpPr>
          <p:nvPr/>
        </p:nvSpPr>
        <p:spPr bwMode="auto">
          <a:xfrm>
            <a:off x="228600" y="3295650"/>
            <a:ext cx="5715000" cy="2647950"/>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r>
              <a:rPr lang="fr-FR" sz="2400" dirty="0" err="1">
                <a:solidFill>
                  <a:srgbClr val="0033CC"/>
                </a:solidFill>
              </a:rPr>
              <a:t>Physical</a:t>
            </a:r>
            <a:r>
              <a:rPr lang="fr-FR" sz="2400" dirty="0">
                <a:solidFill>
                  <a:srgbClr val="0033CC"/>
                </a:solidFill>
              </a:rPr>
              <a:t> Layer</a:t>
            </a:r>
            <a:br>
              <a:rPr lang="fr-FR" sz="2400" dirty="0">
                <a:solidFill>
                  <a:srgbClr val="0033CC"/>
                </a:solidFill>
              </a:rPr>
            </a:br>
            <a:r>
              <a:rPr lang="fr-FR" sz="2400" dirty="0">
                <a:solidFill>
                  <a:srgbClr val="0033CC"/>
                </a:solidFill>
              </a:rPr>
              <a:t>Data Link Layer</a:t>
            </a:r>
          </a:p>
          <a:p>
            <a:pPr>
              <a:buClr>
                <a:schemeClr val="tx1"/>
              </a:buClr>
              <a:buSzPct val="117000"/>
              <a:buFont typeface="Wingdings" pitchFamily="2" charset="2"/>
              <a:buNone/>
            </a:pPr>
            <a:r>
              <a:rPr lang="en-US" sz="2400" dirty="0">
                <a:solidFill>
                  <a:srgbClr val="0033CC"/>
                </a:solidFill>
              </a:rPr>
              <a:t>Network Layer</a:t>
            </a:r>
          </a:p>
          <a:p>
            <a:pPr>
              <a:buClr>
                <a:schemeClr val="tx1"/>
              </a:buClr>
              <a:buSzPct val="117000"/>
              <a:buFont typeface="Wingdings" pitchFamily="2" charset="2"/>
              <a:buNone/>
            </a:pPr>
            <a:r>
              <a:rPr lang="en-US" sz="2400" dirty="0">
                <a:solidFill>
                  <a:srgbClr val="0033CC"/>
                </a:solidFill>
              </a:rPr>
              <a:t>Transport Layer</a:t>
            </a:r>
          </a:p>
          <a:p>
            <a:pPr>
              <a:buClr>
                <a:schemeClr val="tx1"/>
              </a:buClr>
              <a:buSzPct val="117000"/>
              <a:buFont typeface="Wingdings" pitchFamily="2" charset="2"/>
              <a:buNone/>
            </a:pPr>
            <a:r>
              <a:rPr lang="en-US" sz="2400" dirty="0">
                <a:solidFill>
                  <a:srgbClr val="0033CC"/>
                </a:solidFill>
              </a:rPr>
              <a:t>Session Layer</a:t>
            </a:r>
          </a:p>
          <a:p>
            <a:pPr>
              <a:buClr>
                <a:schemeClr val="tx1"/>
              </a:buClr>
              <a:buSzPct val="117000"/>
              <a:buFont typeface="Wingdings" pitchFamily="2" charset="2"/>
              <a:buNone/>
            </a:pPr>
            <a:r>
              <a:rPr lang="en-US" sz="2400" dirty="0">
                <a:solidFill>
                  <a:srgbClr val="0033CC"/>
                </a:solidFill>
              </a:rPr>
              <a:t>Presentation Layer</a:t>
            </a:r>
          </a:p>
          <a:p>
            <a:pPr>
              <a:buClr>
                <a:schemeClr val="tx1"/>
              </a:buClr>
              <a:buSzPct val="117000"/>
              <a:buFont typeface="Wingdings" pitchFamily="2" charset="2"/>
              <a:buNone/>
            </a:pPr>
            <a:r>
              <a:rPr lang="en-US" sz="2400" dirty="0">
                <a:solidFill>
                  <a:srgbClr val="0033CC"/>
                </a:solidFill>
              </a:rPr>
              <a:t>Application Layer</a:t>
            </a:r>
          </a:p>
        </p:txBody>
      </p:sp>
      <p:sp>
        <p:nvSpPr>
          <p:cNvPr id="678919" name="Text Box 7"/>
          <p:cNvSpPr txBox="1">
            <a:spLocks noChangeArrowheads="1"/>
          </p:cNvSpPr>
          <p:nvPr/>
        </p:nvSpPr>
        <p:spPr bwMode="auto">
          <a:xfrm>
            <a:off x="241300" y="2819400"/>
            <a:ext cx="4862513" cy="519113"/>
          </a:xfrm>
          <a:prstGeom prst="rect">
            <a:avLst/>
          </a:prstGeom>
          <a:noFill/>
          <a:ln w="76200" algn="ctr">
            <a:noFill/>
            <a:miter lim="800000"/>
            <a:headEnd/>
            <a:tailEnd/>
          </a:ln>
          <a:effectLst/>
        </p:spPr>
        <p:txBody>
          <a:bodyPr wrap="none">
            <a:spAutoFit/>
          </a:bodyPr>
          <a:lstStyle/>
          <a:p>
            <a:pPr algn="ctr"/>
            <a:r>
              <a:rPr lang="en-US" sz="2800" i="1" u="sng">
                <a:solidFill>
                  <a:schemeClr val="hlink"/>
                </a:solidFill>
                <a:effectLst>
                  <a:outerShdw blurRad="38100" dist="38100" dir="2700000" algn="tl">
                    <a:srgbClr val="C0C0C0"/>
                  </a:outerShdw>
                </a:effectLst>
              </a:rPr>
              <a:t>Topics discussed in this section: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Physical layer</a:t>
            </a:r>
          </a:p>
        </p:txBody>
      </p:sp>
      <p:sp>
        <p:nvSpPr>
          <p:cNvPr id="15" name="Content Placeholder 14"/>
          <p:cNvSpPr>
            <a:spLocks noGrp="1"/>
          </p:cNvSpPr>
          <p:nvPr>
            <p:ph idx="1"/>
          </p:nvPr>
        </p:nvSpPr>
        <p:spPr>
          <a:xfrm>
            <a:off x="152400" y="762000"/>
            <a:ext cx="8763000" cy="5562600"/>
          </a:xfrm>
        </p:spPr>
        <p:txBody>
          <a:bodyPr/>
          <a:lstStyle/>
          <a:p>
            <a:r>
              <a:rPr lang="en-US" sz="3400" dirty="0" smtClean="0"/>
              <a:t>The physical layer coordinate the functions required to carry a bit stream over a physical medium including:</a:t>
            </a:r>
          </a:p>
          <a:p>
            <a:pPr lvl="1"/>
            <a:r>
              <a:rPr lang="en-US" sz="3200" dirty="0" smtClean="0"/>
              <a:t>Dealing with the mathematical and electrical specifications of the interfaces and transmission medium.</a:t>
            </a:r>
          </a:p>
          <a:p>
            <a:pPr lvl="1"/>
            <a:r>
              <a:rPr lang="en-US" sz="3200" dirty="0" smtClean="0"/>
              <a:t>It defines the procedures and functions that physical devices and interfaces have to perform for transmission to occur</a:t>
            </a:r>
            <a:r>
              <a:rPr lang="en-US" sz="3200" dirty="0" smtClean="0"/>
              <a:t>.</a:t>
            </a:r>
            <a:endParaRPr lang="en-US" sz="3200" dirty="0" smtClean="0"/>
          </a:p>
          <a:p>
            <a:endParaRPr lang="en-US" sz="2400" dirty="0" smtClean="0"/>
          </a:p>
          <a:p>
            <a:endParaRPr lang="en-US" sz="2400" dirty="0" smtClean="0"/>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26</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Physical layer</a:t>
            </a:r>
          </a:p>
        </p:txBody>
      </p:sp>
      <p:sp>
        <p:nvSpPr>
          <p:cNvPr id="15" name="Content Placeholder 14"/>
          <p:cNvSpPr>
            <a:spLocks noGrp="1"/>
          </p:cNvSpPr>
          <p:nvPr>
            <p:ph idx="1"/>
          </p:nvPr>
        </p:nvSpPr>
        <p:spPr>
          <a:xfrm>
            <a:off x="0" y="762000"/>
            <a:ext cx="9144000" cy="5562600"/>
          </a:xfrm>
        </p:spPr>
        <p:txBody>
          <a:bodyPr/>
          <a:lstStyle/>
          <a:p>
            <a:r>
              <a:rPr lang="en-US" sz="3400" dirty="0" smtClean="0"/>
              <a:t>The </a:t>
            </a:r>
            <a:r>
              <a:rPr lang="en-US" sz="3400" dirty="0" smtClean="0"/>
              <a:t>physical layer is also concerned with:</a:t>
            </a:r>
          </a:p>
          <a:p>
            <a:pPr lvl="1"/>
            <a:r>
              <a:rPr lang="en-US" sz="3200" dirty="0" smtClean="0"/>
              <a:t>Physical characteristics of interfaces and medium.</a:t>
            </a:r>
          </a:p>
          <a:p>
            <a:pPr lvl="1"/>
            <a:r>
              <a:rPr lang="en-US" sz="3200" dirty="0" smtClean="0"/>
              <a:t>Representation of bits</a:t>
            </a:r>
          </a:p>
          <a:p>
            <a:pPr lvl="1"/>
            <a:r>
              <a:rPr lang="en-US" sz="3200" dirty="0" smtClean="0"/>
              <a:t>Data rate</a:t>
            </a:r>
          </a:p>
          <a:p>
            <a:pPr lvl="1"/>
            <a:r>
              <a:rPr lang="en-US" sz="3200" dirty="0" smtClean="0"/>
              <a:t>Synchronization of bits</a:t>
            </a:r>
          </a:p>
          <a:p>
            <a:pPr lvl="1"/>
            <a:r>
              <a:rPr lang="en-US" sz="3200" dirty="0" smtClean="0"/>
              <a:t>Line configuration</a:t>
            </a:r>
          </a:p>
          <a:p>
            <a:pPr lvl="1"/>
            <a:r>
              <a:rPr lang="en-US" sz="3200" dirty="0" smtClean="0"/>
              <a:t>Physical topology</a:t>
            </a:r>
          </a:p>
          <a:p>
            <a:pPr lvl="1"/>
            <a:r>
              <a:rPr lang="en-US" sz="3200" dirty="0" smtClean="0"/>
              <a:t>Transmission mode</a:t>
            </a:r>
          </a:p>
          <a:p>
            <a:pPr lvl="1"/>
            <a:endParaRPr lang="en-US" sz="2000" dirty="0" smtClean="0"/>
          </a:p>
          <a:p>
            <a:endParaRPr lang="en-US" sz="2400" dirty="0" smtClean="0"/>
          </a:p>
          <a:p>
            <a:endParaRPr lang="en-US" sz="2400" dirty="0" smtClean="0"/>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27</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17561020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677894A6-A208-4D5F-B992-224868E6110F}" type="slidenum">
              <a:rPr lang="en-US"/>
              <a:pPr/>
              <a:t>28</a:t>
            </a:fld>
            <a:endParaRPr lang="en-US"/>
          </a:p>
        </p:txBody>
      </p:sp>
      <p:sp>
        <p:nvSpPr>
          <p:cNvPr id="638978"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38979" name="Line 3"/>
          <p:cNvSpPr>
            <a:spLocks noChangeShapeType="1"/>
          </p:cNvSpPr>
          <p:nvPr/>
        </p:nvSpPr>
        <p:spPr bwMode="auto">
          <a:xfrm>
            <a:off x="152400" y="990600"/>
            <a:ext cx="8763000" cy="0"/>
          </a:xfrm>
          <a:prstGeom prst="line">
            <a:avLst/>
          </a:prstGeom>
          <a:noFill/>
          <a:ln w="19050">
            <a:solidFill>
              <a:schemeClr val="hlink"/>
            </a:solidFill>
            <a:round/>
            <a:headEnd/>
            <a:tailEnd/>
          </a:ln>
          <a:effectLst/>
        </p:spPr>
        <p:txBody>
          <a:bodyPr/>
          <a:lstStyle/>
          <a:p>
            <a:endParaRPr lang="en-US"/>
          </a:p>
        </p:txBody>
      </p:sp>
      <p:sp>
        <p:nvSpPr>
          <p:cNvPr id="638980" name="Text Box 4"/>
          <p:cNvSpPr txBox="1">
            <a:spLocks noChangeArrowheads="1"/>
          </p:cNvSpPr>
          <p:nvPr/>
        </p:nvSpPr>
        <p:spPr bwMode="auto">
          <a:xfrm>
            <a:off x="304800" y="228600"/>
            <a:ext cx="4891211"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2.5  </a:t>
            </a:r>
            <a:r>
              <a:rPr lang="en-US" sz="3400" i="1" dirty="0"/>
              <a:t>Physical layer</a:t>
            </a:r>
          </a:p>
        </p:txBody>
      </p:sp>
      <p:sp>
        <p:nvSpPr>
          <p:cNvPr id="638981" name="Line 5"/>
          <p:cNvSpPr>
            <a:spLocks noChangeShapeType="1"/>
          </p:cNvSpPr>
          <p:nvPr/>
        </p:nvSpPr>
        <p:spPr bwMode="auto">
          <a:xfrm>
            <a:off x="152400" y="6172200"/>
            <a:ext cx="8763000" cy="0"/>
          </a:xfrm>
          <a:prstGeom prst="line">
            <a:avLst/>
          </a:prstGeom>
          <a:noFill/>
          <a:ln w="76200">
            <a:solidFill>
              <a:schemeClr val="hlink"/>
            </a:solidFill>
            <a:round/>
            <a:headEnd/>
            <a:tailEnd/>
          </a:ln>
          <a:effectLst/>
        </p:spPr>
        <p:txBody>
          <a:bodyPr/>
          <a:lstStyle/>
          <a:p>
            <a:endParaRPr lang="en-US"/>
          </a:p>
        </p:txBody>
      </p:sp>
      <p:pic>
        <p:nvPicPr>
          <p:cNvPr id="638982" name="Picture 6"/>
          <p:cNvPicPr>
            <a:picLocks noChangeAspect="1" noChangeArrowheads="1"/>
          </p:cNvPicPr>
          <p:nvPr/>
        </p:nvPicPr>
        <p:blipFill>
          <a:blip r:embed="rId3" cstate="print"/>
          <a:srcRect/>
          <a:stretch>
            <a:fillRect/>
          </a:stretch>
        </p:blipFill>
        <p:spPr bwMode="auto">
          <a:xfrm>
            <a:off x="76200" y="1219200"/>
            <a:ext cx="8934450" cy="3886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Data Link layer</a:t>
            </a:r>
          </a:p>
        </p:txBody>
      </p:sp>
      <p:sp>
        <p:nvSpPr>
          <p:cNvPr id="15" name="Content Placeholder 14"/>
          <p:cNvSpPr>
            <a:spLocks noGrp="1"/>
          </p:cNvSpPr>
          <p:nvPr>
            <p:ph idx="1"/>
          </p:nvPr>
        </p:nvSpPr>
        <p:spPr>
          <a:xfrm>
            <a:off x="0" y="762000"/>
            <a:ext cx="9144000" cy="5562600"/>
          </a:xfrm>
        </p:spPr>
        <p:txBody>
          <a:bodyPr/>
          <a:lstStyle/>
          <a:p>
            <a:endParaRPr lang="en-US" sz="2400" dirty="0" smtClean="0"/>
          </a:p>
          <a:p>
            <a:r>
              <a:rPr lang="en-US" sz="3400" dirty="0" smtClean="0"/>
              <a:t>The data link layer transforms the physical layer to reliable link.</a:t>
            </a:r>
          </a:p>
          <a:p>
            <a:r>
              <a:rPr lang="en-US" sz="3400" dirty="0" smtClean="0"/>
              <a:t>It </a:t>
            </a:r>
            <a:r>
              <a:rPr lang="en-US" sz="3400" dirty="0" smtClean="0"/>
              <a:t>makes the physical layer appear error-free to the upper layer (network layer</a:t>
            </a:r>
            <a:r>
              <a:rPr lang="en-US" sz="3400" dirty="0" smtClean="0"/>
              <a:t>).</a:t>
            </a:r>
          </a:p>
          <a:p>
            <a:pPr>
              <a:buNone/>
            </a:pPr>
            <a:endParaRPr lang="en-US" sz="2400" dirty="0" smtClean="0"/>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29</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Network is ..</a:t>
            </a:r>
            <a:endParaRPr lang="ar-SA" dirty="0"/>
          </a:p>
        </p:txBody>
      </p:sp>
      <p:sp>
        <p:nvSpPr>
          <p:cNvPr id="5" name="Content Placeholder 4"/>
          <p:cNvSpPr>
            <a:spLocks noGrp="1"/>
          </p:cNvSpPr>
          <p:nvPr>
            <p:ph idx="1"/>
          </p:nvPr>
        </p:nvSpPr>
        <p:spPr>
          <a:xfrm>
            <a:off x="457200" y="1036637"/>
            <a:ext cx="8229600" cy="4525963"/>
          </a:xfrm>
        </p:spPr>
        <p:txBody>
          <a:bodyPr/>
          <a:lstStyle/>
          <a:p>
            <a:r>
              <a:rPr lang="en-US" dirty="0" smtClean="0"/>
              <a:t>A combination of hardware (HW) and software (SW) that send </a:t>
            </a:r>
            <a:r>
              <a:rPr lang="en-US" i="1" dirty="0" smtClean="0"/>
              <a:t>data</a:t>
            </a:r>
            <a:r>
              <a:rPr lang="en-US" dirty="0" smtClean="0"/>
              <a:t> from one location to another.</a:t>
            </a:r>
          </a:p>
          <a:p>
            <a:pPr lvl="1"/>
            <a:r>
              <a:rPr lang="en-US" dirty="0" smtClean="0"/>
              <a:t>HW: physical equipment that carries </a:t>
            </a:r>
            <a:r>
              <a:rPr lang="en-US" b="1" i="1" dirty="0" smtClean="0">
                <a:solidFill>
                  <a:srgbClr val="C00000"/>
                </a:solidFill>
              </a:rPr>
              <a:t>signals</a:t>
            </a:r>
            <a:r>
              <a:rPr lang="en-US" dirty="0" smtClean="0">
                <a:solidFill>
                  <a:srgbClr val="C00000"/>
                </a:solidFill>
              </a:rPr>
              <a:t> </a:t>
            </a:r>
            <a:r>
              <a:rPr lang="en-US" dirty="0" smtClean="0"/>
              <a:t>from one point of the network to another</a:t>
            </a:r>
          </a:p>
          <a:p>
            <a:pPr lvl="1"/>
            <a:r>
              <a:rPr lang="en-US" dirty="0" smtClean="0"/>
              <a:t>SW: instruction sets that make possible the services that we expect from a network.</a:t>
            </a:r>
            <a:endParaRPr lang="ar-SA" dirty="0"/>
          </a:p>
        </p:txBody>
      </p:sp>
      <p:sp>
        <p:nvSpPr>
          <p:cNvPr id="3" name="Slide Number Placeholder 2"/>
          <p:cNvSpPr>
            <a:spLocks noGrp="1"/>
          </p:cNvSpPr>
          <p:nvPr>
            <p:ph type="sldNum" sz="quarter" idx="10"/>
          </p:nvPr>
        </p:nvSpPr>
        <p:spPr/>
        <p:txBody>
          <a:bodyPr/>
          <a:lstStyle/>
          <a:p>
            <a:r>
              <a:rPr lang="en-US" smtClean="0"/>
              <a:t>2.</a:t>
            </a:r>
            <a:fld id="{C079A60C-67C7-404C-9001-2AF9C4E83540}" type="slidenum">
              <a:rPr lang="en-US" smtClean="0"/>
              <a:pPr/>
              <a:t>3</a:t>
            </a:fld>
            <a:endParaRPr lang="en-US"/>
          </a:p>
        </p:txBody>
      </p:sp>
      <p:sp>
        <p:nvSpPr>
          <p:cNvPr id="6" name="Cloud Callout 5"/>
          <p:cNvSpPr/>
          <p:nvPr/>
        </p:nvSpPr>
        <p:spPr bwMode="auto">
          <a:xfrm>
            <a:off x="0" y="3581400"/>
            <a:ext cx="8077200" cy="3352800"/>
          </a:xfrm>
          <a:prstGeom prst="cloudCallout">
            <a:avLst>
              <a:gd name="adj1" fmla="val 45446"/>
              <a:gd name="adj2" fmla="val -64322"/>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1"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400" b="0" i="1" u="none" strike="noStrike" cap="none" normalizeH="0" baseline="0" dirty="0" smtClean="0">
                <a:ln>
                  <a:noFill/>
                </a:ln>
                <a:solidFill>
                  <a:schemeClr val="tx1"/>
                </a:solidFill>
                <a:effectLst/>
                <a:latin typeface="Times New Roman" pitchFamily="18" charset="0"/>
              </a:rPr>
              <a:t>Data transformed into the</a:t>
            </a:r>
            <a:r>
              <a:rPr kumimoji="0" lang="en-US" sz="3400" b="0" i="1" u="none" strike="noStrike" cap="none" normalizeH="0" dirty="0" smtClean="0">
                <a:ln>
                  <a:noFill/>
                </a:ln>
                <a:solidFill>
                  <a:schemeClr val="tx1"/>
                </a:solidFill>
                <a:effectLst/>
                <a:latin typeface="Times New Roman" pitchFamily="18" charset="0"/>
              </a:rPr>
              <a:t> form of electromagnetic signals when sent along a transmission medium (link).</a:t>
            </a:r>
            <a:endParaRPr kumimoji="0" lang="ar-SA" sz="3400" b="0" i="1"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485012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12ADA8D1-50E3-44BE-8BFB-D41F665E168D}" type="slidenum">
              <a:rPr lang="en-US"/>
              <a:pPr/>
              <a:t>30</a:t>
            </a:fld>
            <a:endParaRPr lang="en-US"/>
          </a:p>
        </p:txBody>
      </p:sp>
      <p:sp>
        <p:nvSpPr>
          <p:cNvPr id="640002"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40003" name="Line 3"/>
          <p:cNvSpPr>
            <a:spLocks noChangeShapeType="1"/>
          </p:cNvSpPr>
          <p:nvPr/>
        </p:nvSpPr>
        <p:spPr bwMode="auto">
          <a:xfrm>
            <a:off x="152400" y="990600"/>
            <a:ext cx="8763000" cy="0"/>
          </a:xfrm>
          <a:prstGeom prst="line">
            <a:avLst/>
          </a:prstGeom>
          <a:noFill/>
          <a:ln w="19050">
            <a:solidFill>
              <a:schemeClr val="hlink"/>
            </a:solidFill>
            <a:round/>
            <a:headEnd/>
            <a:tailEnd/>
          </a:ln>
          <a:effectLst/>
        </p:spPr>
        <p:txBody>
          <a:bodyPr/>
          <a:lstStyle/>
          <a:p>
            <a:endParaRPr lang="en-US"/>
          </a:p>
        </p:txBody>
      </p:sp>
      <p:sp>
        <p:nvSpPr>
          <p:cNvPr id="640004" name="Text Box 4"/>
          <p:cNvSpPr txBox="1">
            <a:spLocks noChangeArrowheads="1"/>
          </p:cNvSpPr>
          <p:nvPr/>
        </p:nvSpPr>
        <p:spPr bwMode="auto">
          <a:xfrm>
            <a:off x="304800" y="298847"/>
            <a:ext cx="5072351"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2.6  </a:t>
            </a:r>
            <a:r>
              <a:rPr lang="en-US" sz="3400" i="1" dirty="0"/>
              <a:t>Data link layer</a:t>
            </a:r>
          </a:p>
        </p:txBody>
      </p:sp>
      <p:sp>
        <p:nvSpPr>
          <p:cNvPr id="640005"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40006" name="Picture 6"/>
          <p:cNvPicPr>
            <a:picLocks noChangeAspect="1" noChangeArrowheads="1"/>
          </p:cNvPicPr>
          <p:nvPr/>
        </p:nvPicPr>
        <p:blipFill>
          <a:blip r:embed="rId3" cstate="print"/>
          <a:srcRect/>
          <a:stretch>
            <a:fillRect/>
          </a:stretch>
        </p:blipFill>
        <p:spPr bwMode="auto">
          <a:xfrm>
            <a:off x="115888" y="1600200"/>
            <a:ext cx="8799512" cy="3581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Data Link layer</a:t>
            </a:r>
          </a:p>
        </p:txBody>
      </p:sp>
      <p:sp>
        <p:nvSpPr>
          <p:cNvPr id="15" name="Content Placeholder 14"/>
          <p:cNvSpPr>
            <a:spLocks noGrp="1"/>
          </p:cNvSpPr>
          <p:nvPr>
            <p:ph idx="1"/>
          </p:nvPr>
        </p:nvSpPr>
        <p:spPr>
          <a:xfrm>
            <a:off x="0" y="1066800"/>
            <a:ext cx="9144000" cy="5257800"/>
          </a:xfrm>
        </p:spPr>
        <p:txBody>
          <a:bodyPr/>
          <a:lstStyle/>
          <a:p>
            <a:r>
              <a:rPr lang="en-US" sz="3400" dirty="0" smtClean="0"/>
              <a:t>The data link layer provides </a:t>
            </a:r>
            <a:r>
              <a:rPr lang="en-US" sz="3400" b="1" i="1" dirty="0" smtClean="0"/>
              <a:t>hop-to-hop delivery</a:t>
            </a:r>
            <a:r>
              <a:rPr lang="en-US" sz="3400" dirty="0" smtClean="0"/>
              <a:t>.</a:t>
            </a:r>
            <a:endParaRPr lang="en-US" sz="3400" dirty="0" smtClean="0"/>
          </a:p>
          <a:p>
            <a:pPr>
              <a:buNone/>
            </a:pPr>
            <a:endParaRPr lang="en-US" sz="2400" dirty="0" smtClean="0"/>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31</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17773277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FAD25DCD-90AE-4464-A759-C50E2027CC98}" type="slidenum">
              <a:rPr lang="en-US"/>
              <a:pPr/>
              <a:t>32</a:t>
            </a:fld>
            <a:endParaRPr lang="en-US"/>
          </a:p>
        </p:txBody>
      </p:sp>
      <p:sp>
        <p:nvSpPr>
          <p:cNvPr id="641026"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41028" name="Text Box 4"/>
          <p:cNvSpPr txBox="1">
            <a:spLocks noChangeArrowheads="1"/>
          </p:cNvSpPr>
          <p:nvPr/>
        </p:nvSpPr>
        <p:spPr bwMode="auto">
          <a:xfrm>
            <a:off x="304800" y="228600"/>
            <a:ext cx="6054991"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2.7  </a:t>
            </a:r>
            <a:r>
              <a:rPr lang="en-US" sz="3400" i="1" dirty="0"/>
              <a:t>Hop-to-hop delivery</a:t>
            </a:r>
          </a:p>
        </p:txBody>
      </p:sp>
      <p:pic>
        <p:nvPicPr>
          <p:cNvPr id="641030" name="Picture 6"/>
          <p:cNvPicPr>
            <a:picLocks noChangeAspect="1" noChangeArrowheads="1"/>
          </p:cNvPicPr>
          <p:nvPr/>
        </p:nvPicPr>
        <p:blipFill>
          <a:blip r:embed="rId3" cstate="print"/>
          <a:srcRect/>
          <a:stretch>
            <a:fillRect/>
          </a:stretch>
        </p:blipFill>
        <p:spPr bwMode="auto">
          <a:xfrm>
            <a:off x="685800" y="838200"/>
            <a:ext cx="8077200" cy="561786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Data Link layer</a:t>
            </a:r>
          </a:p>
        </p:txBody>
      </p:sp>
      <p:sp>
        <p:nvSpPr>
          <p:cNvPr id="15" name="Content Placeholder 14"/>
          <p:cNvSpPr>
            <a:spLocks noGrp="1"/>
          </p:cNvSpPr>
          <p:nvPr>
            <p:ph idx="1"/>
          </p:nvPr>
        </p:nvSpPr>
        <p:spPr>
          <a:xfrm>
            <a:off x="0" y="762000"/>
            <a:ext cx="9144000" cy="5562600"/>
          </a:xfrm>
        </p:spPr>
        <p:txBody>
          <a:bodyPr/>
          <a:lstStyle/>
          <a:p>
            <a:endParaRPr lang="en-US" sz="2400" dirty="0" smtClean="0"/>
          </a:p>
          <a:p>
            <a:r>
              <a:rPr lang="en-US" sz="3400" dirty="0" smtClean="0"/>
              <a:t>There </a:t>
            </a:r>
            <a:r>
              <a:rPr lang="en-US" sz="3400" dirty="0" smtClean="0"/>
              <a:t>are other responsibilities of data link layer include:</a:t>
            </a:r>
          </a:p>
          <a:p>
            <a:pPr lvl="1"/>
            <a:r>
              <a:rPr lang="en-US" sz="3200" b="1" i="1" dirty="0" smtClean="0"/>
              <a:t>Framing</a:t>
            </a:r>
            <a:endParaRPr lang="en-US" sz="3200" b="1" i="1" dirty="0" smtClean="0"/>
          </a:p>
          <a:p>
            <a:pPr lvl="1"/>
            <a:r>
              <a:rPr lang="en-US" sz="3200" b="1" i="1" dirty="0" smtClean="0"/>
              <a:t>Physical addressing</a:t>
            </a:r>
          </a:p>
          <a:p>
            <a:pPr lvl="1"/>
            <a:r>
              <a:rPr lang="en-US" sz="3200" b="1" i="1" dirty="0" smtClean="0"/>
              <a:t>Flow control</a:t>
            </a:r>
          </a:p>
          <a:p>
            <a:pPr lvl="1"/>
            <a:r>
              <a:rPr lang="en-US" sz="3200" b="1" i="1" dirty="0" smtClean="0"/>
              <a:t>Error control</a:t>
            </a:r>
          </a:p>
          <a:p>
            <a:pPr lvl="1"/>
            <a:r>
              <a:rPr lang="en-US" sz="3200" b="1" i="1" dirty="0" smtClean="0"/>
              <a:t>Access </a:t>
            </a:r>
            <a:r>
              <a:rPr lang="en-US" sz="3200" b="1" i="1" dirty="0" smtClean="0"/>
              <a:t>control</a:t>
            </a:r>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33</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4676586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Network layer</a:t>
            </a:r>
          </a:p>
        </p:txBody>
      </p:sp>
      <p:sp>
        <p:nvSpPr>
          <p:cNvPr id="15" name="Content Placeholder 14"/>
          <p:cNvSpPr>
            <a:spLocks noGrp="1"/>
          </p:cNvSpPr>
          <p:nvPr>
            <p:ph idx="1"/>
          </p:nvPr>
        </p:nvSpPr>
        <p:spPr>
          <a:xfrm>
            <a:off x="76200" y="914400"/>
            <a:ext cx="8991600" cy="5562600"/>
          </a:xfrm>
        </p:spPr>
        <p:txBody>
          <a:bodyPr/>
          <a:lstStyle/>
          <a:p>
            <a:r>
              <a:rPr lang="en-US" dirty="0" smtClean="0"/>
              <a:t>The network layer is responsible for the delivery of individual packets from the source host to the destination host</a:t>
            </a:r>
            <a:r>
              <a:rPr lang="en-US" dirty="0" smtClean="0"/>
              <a:t>.</a:t>
            </a:r>
            <a:endParaRPr lang="en-US" dirty="0" smtClean="0"/>
          </a:p>
          <a:p>
            <a:r>
              <a:rPr lang="en-US" dirty="0" smtClean="0"/>
              <a:t>At the sender side, data is received from the higher layer (transport) and passed down to the lower layer (data link).</a:t>
            </a:r>
          </a:p>
          <a:p>
            <a:r>
              <a:rPr lang="en-US" dirty="0"/>
              <a:t>At the sender side, data is received from the </a:t>
            </a:r>
            <a:r>
              <a:rPr lang="en-US" dirty="0" smtClean="0"/>
              <a:t>lower layer (data link) </a:t>
            </a:r>
            <a:r>
              <a:rPr lang="en-US" dirty="0"/>
              <a:t>and passed </a:t>
            </a:r>
            <a:r>
              <a:rPr lang="en-US" dirty="0" smtClean="0"/>
              <a:t>up to </a:t>
            </a:r>
            <a:r>
              <a:rPr lang="en-US" dirty="0"/>
              <a:t>the </a:t>
            </a:r>
            <a:r>
              <a:rPr lang="en-US" dirty="0" smtClean="0"/>
              <a:t>upper layer (transport).</a:t>
            </a:r>
            <a:endParaRPr lang="en-US" dirty="0"/>
          </a:p>
          <a:p>
            <a:endParaRPr lang="en-US" dirty="0" smtClean="0"/>
          </a:p>
          <a:p>
            <a:endParaRPr lang="en-US" sz="2400" dirty="0" smtClean="0"/>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34</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3832180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4CA0C779-C9EE-43AE-9241-82575B519F19}" type="slidenum">
              <a:rPr lang="en-US"/>
              <a:pPr/>
              <a:t>35</a:t>
            </a:fld>
            <a:endParaRPr lang="en-US"/>
          </a:p>
        </p:txBody>
      </p:sp>
      <p:sp>
        <p:nvSpPr>
          <p:cNvPr id="642050"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42051" name="Line 3"/>
          <p:cNvSpPr>
            <a:spLocks noChangeShapeType="1"/>
          </p:cNvSpPr>
          <p:nvPr/>
        </p:nvSpPr>
        <p:spPr bwMode="auto">
          <a:xfrm>
            <a:off x="152400" y="990600"/>
            <a:ext cx="8763000" cy="0"/>
          </a:xfrm>
          <a:prstGeom prst="line">
            <a:avLst/>
          </a:prstGeom>
          <a:noFill/>
          <a:ln w="19050">
            <a:solidFill>
              <a:schemeClr val="hlink"/>
            </a:solidFill>
            <a:round/>
            <a:headEnd/>
            <a:tailEnd/>
          </a:ln>
          <a:effectLst/>
        </p:spPr>
        <p:txBody>
          <a:bodyPr/>
          <a:lstStyle/>
          <a:p>
            <a:endParaRPr lang="en-US"/>
          </a:p>
        </p:txBody>
      </p:sp>
      <p:sp>
        <p:nvSpPr>
          <p:cNvPr id="642052" name="Text Box 4"/>
          <p:cNvSpPr txBox="1">
            <a:spLocks noChangeArrowheads="1"/>
          </p:cNvSpPr>
          <p:nvPr/>
        </p:nvSpPr>
        <p:spPr bwMode="auto">
          <a:xfrm>
            <a:off x="304800" y="304800"/>
            <a:ext cx="4961743"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2.8  </a:t>
            </a:r>
            <a:r>
              <a:rPr lang="en-US" sz="3400" i="1" dirty="0"/>
              <a:t>Network layer</a:t>
            </a:r>
          </a:p>
        </p:txBody>
      </p:sp>
      <p:sp>
        <p:nvSpPr>
          <p:cNvPr id="642053"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42054" name="Picture 6"/>
          <p:cNvPicPr>
            <a:picLocks noChangeAspect="1" noChangeArrowheads="1"/>
          </p:cNvPicPr>
          <p:nvPr/>
        </p:nvPicPr>
        <p:blipFill>
          <a:blip r:embed="rId3" cstate="print"/>
          <a:srcRect/>
          <a:stretch>
            <a:fillRect/>
          </a:stretch>
        </p:blipFill>
        <p:spPr bwMode="auto">
          <a:xfrm>
            <a:off x="76200" y="1524000"/>
            <a:ext cx="8904287"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Network layer</a:t>
            </a:r>
          </a:p>
        </p:txBody>
      </p:sp>
      <p:sp>
        <p:nvSpPr>
          <p:cNvPr id="15" name="Content Placeholder 14"/>
          <p:cNvSpPr>
            <a:spLocks noGrp="1"/>
          </p:cNvSpPr>
          <p:nvPr>
            <p:ph idx="1"/>
          </p:nvPr>
        </p:nvSpPr>
        <p:spPr>
          <a:xfrm>
            <a:off x="76200" y="914400"/>
            <a:ext cx="8991600" cy="5562600"/>
          </a:xfrm>
        </p:spPr>
        <p:txBody>
          <a:bodyPr/>
          <a:lstStyle/>
          <a:p>
            <a:r>
              <a:rPr lang="en-US" dirty="0" smtClean="0"/>
              <a:t>Again, the </a:t>
            </a:r>
            <a:r>
              <a:rPr lang="en-US" dirty="0" smtClean="0"/>
              <a:t>network layer is responsible for the delivery of individual packets from </a:t>
            </a:r>
            <a:r>
              <a:rPr lang="en-US" dirty="0" smtClean="0"/>
              <a:t>source to destination.</a:t>
            </a:r>
            <a:endParaRPr lang="en-US" dirty="0" smtClean="0"/>
          </a:p>
          <a:p>
            <a:r>
              <a:rPr lang="en-US" dirty="0" smtClean="0"/>
              <a:t>If two systems are connected to the same link, there is usually no need for a network layer</a:t>
            </a:r>
            <a:r>
              <a:rPr lang="en-US" dirty="0" smtClean="0"/>
              <a:t>.</a:t>
            </a:r>
            <a:endParaRPr lang="en-US" dirty="0" smtClean="0"/>
          </a:p>
          <a:p>
            <a:r>
              <a:rPr lang="en-US" dirty="0" smtClean="0"/>
              <a:t>If the two systems are attached to different networks with connecting devices between the networks, there is often a need for the network layer to accomplish </a:t>
            </a:r>
            <a:r>
              <a:rPr lang="en-US" b="1" i="1" dirty="0" smtClean="0"/>
              <a:t>source-to-destination delivery</a:t>
            </a:r>
            <a:r>
              <a:rPr lang="en-US" dirty="0" smtClean="0"/>
              <a:t>.</a:t>
            </a:r>
          </a:p>
          <a:p>
            <a:endParaRPr lang="en-US" sz="2400" dirty="0" smtClean="0"/>
          </a:p>
          <a:p>
            <a:endParaRPr lang="en-US" sz="2400" dirty="0" smtClean="0"/>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36</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1678981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87DB9ECE-2769-4C38-8D0A-BCA1D59C521F}" type="slidenum">
              <a:rPr lang="en-US"/>
              <a:pPr/>
              <a:t>37</a:t>
            </a:fld>
            <a:endParaRPr lang="en-US"/>
          </a:p>
        </p:txBody>
      </p:sp>
      <p:sp>
        <p:nvSpPr>
          <p:cNvPr id="643074"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43076" name="Text Box 4"/>
          <p:cNvSpPr txBox="1">
            <a:spLocks noChangeArrowheads="1"/>
          </p:cNvSpPr>
          <p:nvPr/>
        </p:nvSpPr>
        <p:spPr bwMode="auto">
          <a:xfrm>
            <a:off x="304800" y="152400"/>
            <a:ext cx="7890558"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2.9  </a:t>
            </a:r>
            <a:r>
              <a:rPr lang="en-US" sz="3400" i="1" dirty="0"/>
              <a:t>Source-to-destination delivery</a:t>
            </a:r>
          </a:p>
        </p:txBody>
      </p:sp>
      <p:pic>
        <p:nvPicPr>
          <p:cNvPr id="643078" name="Picture 6"/>
          <p:cNvPicPr>
            <a:picLocks noChangeAspect="1" noChangeArrowheads="1"/>
          </p:cNvPicPr>
          <p:nvPr/>
        </p:nvPicPr>
        <p:blipFill>
          <a:blip r:embed="rId3" cstate="print"/>
          <a:srcRect/>
          <a:stretch>
            <a:fillRect/>
          </a:stretch>
        </p:blipFill>
        <p:spPr bwMode="auto">
          <a:xfrm>
            <a:off x="838200" y="838200"/>
            <a:ext cx="7357158" cy="5562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Network layer</a:t>
            </a:r>
          </a:p>
        </p:txBody>
      </p:sp>
      <p:sp>
        <p:nvSpPr>
          <p:cNvPr id="15" name="Content Placeholder 14"/>
          <p:cNvSpPr>
            <a:spLocks noGrp="1"/>
          </p:cNvSpPr>
          <p:nvPr>
            <p:ph idx="1"/>
          </p:nvPr>
        </p:nvSpPr>
        <p:spPr>
          <a:xfrm>
            <a:off x="152400" y="838200"/>
            <a:ext cx="8610600" cy="5562600"/>
          </a:xfrm>
        </p:spPr>
        <p:txBody>
          <a:bodyPr/>
          <a:lstStyle/>
          <a:p>
            <a:r>
              <a:rPr lang="en-US" sz="3400" dirty="0" smtClean="0"/>
              <a:t>Other </a:t>
            </a:r>
            <a:r>
              <a:rPr lang="en-US" sz="3400" dirty="0" smtClean="0"/>
              <a:t>responsibilities of network layer include:</a:t>
            </a:r>
          </a:p>
          <a:p>
            <a:pPr lvl="1"/>
            <a:r>
              <a:rPr lang="en-US" sz="3200" b="1" i="1" dirty="0" smtClean="0"/>
              <a:t>Logical addressing</a:t>
            </a:r>
          </a:p>
          <a:p>
            <a:pPr lvl="1"/>
            <a:r>
              <a:rPr lang="en-US" sz="3200" b="1" i="1" dirty="0" smtClean="0"/>
              <a:t>Routing</a:t>
            </a:r>
          </a:p>
          <a:p>
            <a:endParaRPr lang="en-US" sz="2400" dirty="0" smtClean="0"/>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38</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152400" y="8001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Transport layer</a:t>
            </a:r>
          </a:p>
        </p:txBody>
      </p:sp>
      <p:sp>
        <p:nvSpPr>
          <p:cNvPr id="15" name="Content Placeholder 14"/>
          <p:cNvSpPr>
            <a:spLocks noGrp="1"/>
          </p:cNvSpPr>
          <p:nvPr>
            <p:ph idx="1"/>
          </p:nvPr>
        </p:nvSpPr>
        <p:spPr>
          <a:xfrm>
            <a:off x="0" y="990600"/>
            <a:ext cx="9144000" cy="5181600"/>
          </a:xfrm>
        </p:spPr>
        <p:txBody>
          <a:bodyPr/>
          <a:lstStyle/>
          <a:p>
            <a:r>
              <a:rPr lang="en-US" dirty="0" smtClean="0"/>
              <a:t>The </a:t>
            </a:r>
            <a:r>
              <a:rPr lang="en-US" dirty="0" smtClean="0"/>
              <a:t>transport layer is responsible for the delivery </a:t>
            </a:r>
            <a:r>
              <a:rPr lang="en-US" dirty="0" smtClean="0"/>
              <a:t>of </a:t>
            </a:r>
            <a:r>
              <a:rPr lang="en-US" dirty="0" smtClean="0"/>
              <a:t>a message from one </a:t>
            </a:r>
            <a:r>
              <a:rPr lang="en-US" b="1" dirty="0" smtClean="0"/>
              <a:t>process</a:t>
            </a:r>
            <a:r>
              <a:rPr lang="en-US" dirty="0" smtClean="0"/>
              <a:t> to another.</a:t>
            </a:r>
          </a:p>
          <a:p>
            <a:r>
              <a:rPr lang="en-US" dirty="0" smtClean="0"/>
              <a:t>At the sender side, it receives application data and passes it down to the network layer.</a:t>
            </a:r>
          </a:p>
          <a:p>
            <a:r>
              <a:rPr lang="en-US" dirty="0" smtClean="0"/>
              <a:t>At the receiver side, it receives data from the network layer and passes it up to the appropriate process.</a:t>
            </a:r>
            <a:endParaRPr lang="en-US"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39</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228600" y="8382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24674513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r>
              <a:rPr lang="en-US"/>
              <a:t>2.</a:t>
            </a:r>
            <a:fld id="{170CA3D1-C001-4DF4-8EA7-6CDD88800584}" type="slidenum">
              <a:rPr lang="en-US"/>
              <a:pPr/>
              <a:t>4</a:t>
            </a:fld>
            <a:endParaRPr lang="en-US"/>
          </a:p>
        </p:txBody>
      </p:sp>
      <p:sp>
        <p:nvSpPr>
          <p:cNvPr id="565250" name="Rectangle 2"/>
          <p:cNvSpPr>
            <a:spLocks noChangeArrowheads="1"/>
          </p:cNvSpPr>
          <p:nvPr/>
        </p:nvSpPr>
        <p:spPr bwMode="auto">
          <a:xfrm>
            <a:off x="0" y="91440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565251" name="Text Box 3"/>
          <p:cNvSpPr txBox="1">
            <a:spLocks noChangeArrowheads="1"/>
          </p:cNvSpPr>
          <p:nvPr/>
        </p:nvSpPr>
        <p:spPr bwMode="auto">
          <a:xfrm>
            <a:off x="228600" y="990600"/>
            <a:ext cx="4452938" cy="579438"/>
          </a:xfrm>
          <a:prstGeom prst="rect">
            <a:avLst/>
          </a:prstGeom>
          <a:noFill/>
          <a:ln w="9525">
            <a:noFill/>
            <a:miter lim="800000"/>
            <a:headEnd/>
            <a:tailEnd/>
          </a:ln>
          <a:effectLst/>
        </p:spPr>
        <p:txBody>
          <a:bodyPr wrap="none">
            <a:spAutoFit/>
          </a:bodyPr>
          <a:lstStyle/>
          <a:p>
            <a:r>
              <a:rPr lang="en-US" sz="3200" dirty="0">
                <a:effectLst>
                  <a:outerShdw blurRad="38100" dist="38100" dir="2700000" algn="tl">
                    <a:srgbClr val="C0C0C0"/>
                  </a:outerShdw>
                </a:effectLst>
                <a:latin typeface="Times" pitchFamily="18" charset="0"/>
              </a:rPr>
              <a:t>2-1   LAYERED TASKS</a:t>
            </a:r>
          </a:p>
        </p:txBody>
      </p:sp>
      <p:sp>
        <p:nvSpPr>
          <p:cNvPr id="565252"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565278" name="Rectangle 30"/>
          <p:cNvSpPr>
            <a:spLocks noChangeArrowheads="1"/>
          </p:cNvSpPr>
          <p:nvPr/>
        </p:nvSpPr>
        <p:spPr bwMode="auto">
          <a:xfrm>
            <a:off x="990600" y="2762250"/>
            <a:ext cx="6934200" cy="1200329"/>
          </a:xfrm>
          <a:prstGeom prst="rect">
            <a:avLst/>
          </a:prstGeom>
          <a:noFill/>
          <a:ln w="9525">
            <a:noFill/>
            <a:miter lim="800000"/>
            <a:headEnd/>
            <a:tailEnd/>
          </a:ln>
          <a:effectLst/>
        </p:spPr>
        <p:txBody>
          <a:bodyPr wrap="square">
            <a:spAutoFit/>
          </a:bodyPr>
          <a:lstStyle/>
          <a:p>
            <a:pPr marL="571500" indent="-571500">
              <a:buClr>
                <a:schemeClr val="tx1"/>
              </a:buClr>
              <a:buSzPct val="117000"/>
              <a:buFont typeface="Arial" pitchFamily="34" charset="0"/>
              <a:buChar char="•"/>
            </a:pPr>
            <a:r>
              <a:rPr lang="fr-FR" sz="3600" dirty="0">
                <a:solidFill>
                  <a:srgbClr val="0033CC"/>
                </a:solidFill>
              </a:rPr>
              <a:t>Sender, </a:t>
            </a:r>
            <a:r>
              <a:rPr lang="fr-FR" sz="3600" dirty="0" err="1">
                <a:solidFill>
                  <a:srgbClr val="0033CC"/>
                </a:solidFill>
              </a:rPr>
              <a:t>Receiver</a:t>
            </a:r>
            <a:r>
              <a:rPr lang="fr-FR" sz="3600" dirty="0">
                <a:solidFill>
                  <a:srgbClr val="0033CC"/>
                </a:solidFill>
              </a:rPr>
              <a:t>, and </a:t>
            </a:r>
            <a:r>
              <a:rPr lang="fr-FR" sz="3600" dirty="0" smtClean="0">
                <a:solidFill>
                  <a:srgbClr val="0033CC"/>
                </a:solidFill>
              </a:rPr>
              <a:t>Carrier</a:t>
            </a:r>
          </a:p>
          <a:p>
            <a:pPr marL="571500" indent="-571500">
              <a:buClr>
                <a:schemeClr val="tx1"/>
              </a:buClr>
              <a:buSzPct val="117000"/>
              <a:buFont typeface="Arial" pitchFamily="34" charset="0"/>
              <a:buChar char="•"/>
            </a:pPr>
            <a:r>
              <a:rPr lang="fr-FR" sz="3600" dirty="0" err="1" smtClean="0">
                <a:solidFill>
                  <a:srgbClr val="0033CC"/>
                </a:solidFill>
              </a:rPr>
              <a:t>Hierarchy</a:t>
            </a:r>
            <a:endParaRPr lang="en-US" sz="3600" dirty="0">
              <a:solidFill>
                <a:srgbClr val="0033CC"/>
              </a:solidFill>
            </a:endParaRPr>
          </a:p>
        </p:txBody>
      </p:sp>
      <p:sp>
        <p:nvSpPr>
          <p:cNvPr id="565279" name="Text Box 31"/>
          <p:cNvSpPr txBox="1">
            <a:spLocks noChangeArrowheads="1"/>
          </p:cNvSpPr>
          <p:nvPr/>
        </p:nvSpPr>
        <p:spPr bwMode="auto">
          <a:xfrm>
            <a:off x="-63179" y="1905000"/>
            <a:ext cx="6374758" cy="646331"/>
          </a:xfrm>
          <a:prstGeom prst="rect">
            <a:avLst/>
          </a:prstGeom>
          <a:noFill/>
          <a:ln w="76200" algn="ctr">
            <a:noFill/>
            <a:miter lim="800000"/>
            <a:headEnd/>
            <a:tailEnd/>
          </a:ln>
          <a:effectLst/>
        </p:spPr>
        <p:txBody>
          <a:bodyPr wrap="none">
            <a:spAutoFit/>
          </a:bodyPr>
          <a:lstStyle/>
          <a:p>
            <a:pPr algn="ctr"/>
            <a:r>
              <a:rPr lang="en-US" sz="3600" i="1" u="sng" dirty="0">
                <a:solidFill>
                  <a:schemeClr val="hlink"/>
                </a:solidFill>
                <a:effectLst>
                  <a:outerShdw blurRad="38100" dist="38100" dir="2700000" algn="tl">
                    <a:srgbClr val="C0C0C0"/>
                  </a:outerShdw>
                </a:effectLst>
              </a:rPr>
              <a:t>Topics discussed in this section:</a:t>
            </a:r>
          </a:p>
        </p:txBody>
      </p:sp>
    </p:spTree>
    <p:extLst>
      <p:ext uri="{BB962C8B-B14F-4D97-AF65-F5344CB8AC3E}">
        <p14:creationId xmlns:p14="http://schemas.microsoft.com/office/powerpoint/2010/main" val="32037609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7FAE091D-8E55-4EE7-8C73-4BF0DAFBB108}" type="slidenum">
              <a:rPr lang="en-US"/>
              <a:pPr/>
              <a:t>40</a:t>
            </a:fld>
            <a:endParaRPr lang="en-US"/>
          </a:p>
        </p:txBody>
      </p:sp>
      <p:sp>
        <p:nvSpPr>
          <p:cNvPr id="644098" name="Line 2"/>
          <p:cNvSpPr>
            <a:spLocks noChangeShapeType="1"/>
          </p:cNvSpPr>
          <p:nvPr/>
        </p:nvSpPr>
        <p:spPr bwMode="auto">
          <a:xfrm>
            <a:off x="152400" y="76200"/>
            <a:ext cx="8763000" cy="0"/>
          </a:xfrm>
          <a:prstGeom prst="line">
            <a:avLst/>
          </a:prstGeom>
          <a:noFill/>
          <a:ln w="76200">
            <a:solidFill>
              <a:schemeClr val="hlink"/>
            </a:solidFill>
            <a:round/>
            <a:headEnd/>
            <a:tailEnd/>
          </a:ln>
          <a:effectLst/>
        </p:spPr>
        <p:txBody>
          <a:bodyPr/>
          <a:lstStyle/>
          <a:p>
            <a:endParaRPr lang="en-US"/>
          </a:p>
        </p:txBody>
      </p:sp>
      <p:sp>
        <p:nvSpPr>
          <p:cNvPr id="644099" name="Line 3"/>
          <p:cNvSpPr>
            <a:spLocks noChangeShapeType="1"/>
          </p:cNvSpPr>
          <p:nvPr/>
        </p:nvSpPr>
        <p:spPr bwMode="auto">
          <a:xfrm>
            <a:off x="152400" y="914400"/>
            <a:ext cx="8763000" cy="0"/>
          </a:xfrm>
          <a:prstGeom prst="line">
            <a:avLst/>
          </a:prstGeom>
          <a:noFill/>
          <a:ln w="19050">
            <a:solidFill>
              <a:schemeClr val="hlink"/>
            </a:solidFill>
            <a:round/>
            <a:headEnd/>
            <a:tailEnd/>
          </a:ln>
          <a:effectLst/>
        </p:spPr>
        <p:txBody>
          <a:bodyPr/>
          <a:lstStyle/>
          <a:p>
            <a:endParaRPr lang="en-US"/>
          </a:p>
        </p:txBody>
      </p:sp>
      <p:sp>
        <p:nvSpPr>
          <p:cNvPr id="644100" name="Text Box 4"/>
          <p:cNvSpPr txBox="1">
            <a:spLocks noChangeArrowheads="1"/>
          </p:cNvSpPr>
          <p:nvPr/>
        </p:nvSpPr>
        <p:spPr bwMode="auto">
          <a:xfrm>
            <a:off x="304800" y="304800"/>
            <a:ext cx="3435350" cy="457200"/>
          </a:xfrm>
          <a:prstGeom prst="rect">
            <a:avLst/>
          </a:prstGeom>
          <a:noFill/>
          <a:ln w="9525">
            <a:noFill/>
            <a:miter lim="800000"/>
            <a:headEnd/>
            <a:tailEnd/>
          </a:ln>
          <a:effectLst/>
        </p:spPr>
        <p:txBody>
          <a:bodyPr wrap="none">
            <a:spAutoFit/>
          </a:bodyPr>
          <a:lstStyle/>
          <a:p>
            <a:r>
              <a:rPr lang="en-US" sz="2400">
                <a:solidFill>
                  <a:schemeClr val="folHlink"/>
                </a:solidFill>
              </a:rPr>
              <a:t>Figure 2.10  </a:t>
            </a:r>
            <a:r>
              <a:rPr lang="en-US" sz="2000" i="1"/>
              <a:t>Transport layer</a:t>
            </a:r>
          </a:p>
        </p:txBody>
      </p:sp>
      <p:sp>
        <p:nvSpPr>
          <p:cNvPr id="644101"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44102" name="Picture 6"/>
          <p:cNvPicPr>
            <a:picLocks noChangeAspect="1" noChangeArrowheads="1"/>
          </p:cNvPicPr>
          <p:nvPr/>
        </p:nvPicPr>
        <p:blipFill>
          <a:blip r:embed="rId3" cstate="print"/>
          <a:srcRect/>
          <a:stretch>
            <a:fillRect/>
          </a:stretch>
        </p:blipFill>
        <p:spPr bwMode="auto">
          <a:xfrm>
            <a:off x="152400" y="1774825"/>
            <a:ext cx="8693150" cy="30257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Transport layer</a:t>
            </a:r>
          </a:p>
        </p:txBody>
      </p:sp>
      <p:sp>
        <p:nvSpPr>
          <p:cNvPr id="15" name="Content Placeholder 14"/>
          <p:cNvSpPr>
            <a:spLocks noGrp="1"/>
          </p:cNvSpPr>
          <p:nvPr>
            <p:ph idx="1"/>
          </p:nvPr>
        </p:nvSpPr>
        <p:spPr>
          <a:xfrm>
            <a:off x="0" y="990600"/>
            <a:ext cx="8991600" cy="5181600"/>
          </a:xfrm>
        </p:spPr>
        <p:txBody>
          <a:bodyPr/>
          <a:lstStyle/>
          <a:p>
            <a:r>
              <a:rPr lang="en-US" sz="3400" dirty="0" smtClean="0"/>
              <a:t>Again, the </a:t>
            </a:r>
            <a:r>
              <a:rPr lang="en-US" sz="3400" dirty="0" smtClean="0"/>
              <a:t>transport layer is responsible for the delivery </a:t>
            </a:r>
            <a:r>
              <a:rPr lang="en-US" sz="3400" dirty="0" smtClean="0"/>
              <a:t>of </a:t>
            </a:r>
            <a:r>
              <a:rPr lang="en-US" sz="3400" dirty="0" smtClean="0"/>
              <a:t>a message from one </a:t>
            </a:r>
            <a:r>
              <a:rPr lang="en-US" sz="3400" b="1" dirty="0" smtClean="0"/>
              <a:t>process</a:t>
            </a:r>
            <a:r>
              <a:rPr lang="en-US" sz="3400" dirty="0" smtClean="0"/>
              <a:t> to another.</a:t>
            </a:r>
          </a:p>
          <a:p>
            <a:r>
              <a:rPr lang="en-US" sz="3400" dirty="0" smtClean="0"/>
              <a:t>Unlike </a:t>
            </a:r>
            <a:r>
              <a:rPr lang="en-US" sz="3400" dirty="0" smtClean="0"/>
              <a:t>the network layer which is source-to-destination delivery, the transport layer is </a:t>
            </a:r>
            <a:r>
              <a:rPr lang="en-US" sz="3400" b="1" i="1" dirty="0" smtClean="0"/>
              <a:t>process-to-process delivery </a:t>
            </a:r>
            <a:r>
              <a:rPr lang="en-US" sz="3400" dirty="0" smtClean="0"/>
              <a:t>of the entire message</a:t>
            </a:r>
            <a:r>
              <a:rPr lang="en-US" sz="3400" dirty="0" smtClean="0"/>
              <a:t>.</a:t>
            </a:r>
            <a:endParaRPr lang="en-US" sz="3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41</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228600" y="8382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6648ED26-60C6-4DFA-B711-04D340AC8A1C}" type="slidenum">
              <a:rPr lang="en-US"/>
              <a:pPr/>
              <a:t>42</a:t>
            </a:fld>
            <a:endParaRPr lang="en-US"/>
          </a:p>
        </p:txBody>
      </p:sp>
      <p:sp>
        <p:nvSpPr>
          <p:cNvPr id="645122" name="Line 2"/>
          <p:cNvSpPr>
            <a:spLocks noChangeShapeType="1"/>
          </p:cNvSpPr>
          <p:nvPr/>
        </p:nvSpPr>
        <p:spPr bwMode="auto">
          <a:xfrm>
            <a:off x="152400" y="76200"/>
            <a:ext cx="8763000" cy="0"/>
          </a:xfrm>
          <a:prstGeom prst="line">
            <a:avLst/>
          </a:prstGeom>
          <a:noFill/>
          <a:ln w="76200">
            <a:solidFill>
              <a:schemeClr val="hlink"/>
            </a:solidFill>
            <a:round/>
            <a:headEnd/>
            <a:tailEnd/>
          </a:ln>
          <a:effectLst/>
        </p:spPr>
        <p:txBody>
          <a:bodyPr/>
          <a:lstStyle/>
          <a:p>
            <a:endParaRPr lang="en-US"/>
          </a:p>
        </p:txBody>
      </p:sp>
      <p:sp>
        <p:nvSpPr>
          <p:cNvPr id="645124" name="Text Box 4"/>
          <p:cNvSpPr txBox="1">
            <a:spLocks noChangeArrowheads="1"/>
          </p:cNvSpPr>
          <p:nvPr/>
        </p:nvSpPr>
        <p:spPr bwMode="auto">
          <a:xfrm>
            <a:off x="152400" y="141982"/>
            <a:ext cx="8839200" cy="1077218"/>
          </a:xfrm>
          <a:prstGeom prst="rect">
            <a:avLst/>
          </a:prstGeom>
          <a:noFill/>
          <a:ln w="9525">
            <a:noFill/>
            <a:miter lim="800000"/>
            <a:headEnd/>
            <a:tailEnd/>
          </a:ln>
          <a:effectLst/>
        </p:spPr>
        <p:txBody>
          <a:bodyPr wrap="square">
            <a:spAutoFit/>
          </a:bodyPr>
          <a:lstStyle/>
          <a:p>
            <a:r>
              <a:rPr lang="en-US" sz="3200" dirty="0">
                <a:solidFill>
                  <a:schemeClr val="folHlink"/>
                </a:solidFill>
              </a:rPr>
              <a:t>Figure 2.11  </a:t>
            </a:r>
            <a:r>
              <a:rPr lang="en-US" sz="3200" i="1" dirty="0"/>
              <a:t>Reliable process-to-process delivery of a message</a:t>
            </a:r>
          </a:p>
        </p:txBody>
      </p:sp>
      <p:sp>
        <p:nvSpPr>
          <p:cNvPr id="645125"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45126" name="Picture 6"/>
          <p:cNvPicPr>
            <a:picLocks noChangeAspect="1" noChangeArrowheads="1"/>
          </p:cNvPicPr>
          <p:nvPr/>
        </p:nvPicPr>
        <p:blipFill>
          <a:blip r:embed="rId3" cstate="print"/>
          <a:srcRect/>
          <a:stretch>
            <a:fillRect/>
          </a:stretch>
        </p:blipFill>
        <p:spPr bwMode="auto">
          <a:xfrm>
            <a:off x="103040" y="1524000"/>
            <a:ext cx="8888560"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Transport layer</a:t>
            </a:r>
          </a:p>
        </p:txBody>
      </p:sp>
      <p:sp>
        <p:nvSpPr>
          <p:cNvPr id="15" name="Content Placeholder 14"/>
          <p:cNvSpPr>
            <a:spLocks noGrp="1"/>
          </p:cNvSpPr>
          <p:nvPr>
            <p:ph idx="1"/>
          </p:nvPr>
        </p:nvSpPr>
        <p:spPr>
          <a:xfrm>
            <a:off x="0" y="990600"/>
            <a:ext cx="9144000" cy="5181600"/>
          </a:xfrm>
        </p:spPr>
        <p:txBody>
          <a:bodyPr/>
          <a:lstStyle/>
          <a:p>
            <a:r>
              <a:rPr lang="en-US" sz="3400" dirty="0" smtClean="0"/>
              <a:t>Other </a:t>
            </a:r>
            <a:r>
              <a:rPr lang="en-US" sz="3400" dirty="0" smtClean="0"/>
              <a:t>responsibilities of transport layer:</a:t>
            </a:r>
          </a:p>
          <a:p>
            <a:pPr lvl="1"/>
            <a:r>
              <a:rPr lang="en-US" sz="3200" b="1" i="1" dirty="0" smtClean="0"/>
              <a:t>Service-point addressing</a:t>
            </a:r>
          </a:p>
          <a:p>
            <a:pPr lvl="1"/>
            <a:r>
              <a:rPr lang="en-US" sz="3200" b="1" i="1" dirty="0" smtClean="0"/>
              <a:t>Segmentation and reassembly</a:t>
            </a:r>
          </a:p>
          <a:p>
            <a:pPr lvl="1"/>
            <a:r>
              <a:rPr lang="en-US" sz="3200" b="1" i="1" dirty="0" smtClean="0"/>
              <a:t>Connection control</a:t>
            </a:r>
          </a:p>
          <a:p>
            <a:pPr lvl="1"/>
            <a:r>
              <a:rPr lang="en-US" sz="3200" b="1" i="1" dirty="0" smtClean="0"/>
              <a:t>Flow control</a:t>
            </a:r>
          </a:p>
          <a:p>
            <a:pPr lvl="1"/>
            <a:r>
              <a:rPr lang="en-US" sz="3200" b="1" i="1" dirty="0" smtClean="0"/>
              <a:t>Error control</a:t>
            </a:r>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43</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228600" y="8382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29977921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Session layer</a:t>
            </a:r>
          </a:p>
        </p:txBody>
      </p:sp>
      <p:sp>
        <p:nvSpPr>
          <p:cNvPr id="15" name="Content Placeholder 14"/>
          <p:cNvSpPr>
            <a:spLocks noGrp="1"/>
          </p:cNvSpPr>
          <p:nvPr>
            <p:ph idx="1"/>
          </p:nvPr>
        </p:nvSpPr>
        <p:spPr>
          <a:xfrm>
            <a:off x="0" y="1066800"/>
            <a:ext cx="9144000" cy="5257800"/>
          </a:xfrm>
        </p:spPr>
        <p:txBody>
          <a:bodyPr/>
          <a:lstStyle/>
          <a:p>
            <a:r>
              <a:rPr lang="en-US" sz="3400" dirty="0" smtClean="0"/>
              <a:t>The </a:t>
            </a:r>
            <a:r>
              <a:rPr lang="en-US" sz="3400" dirty="0" smtClean="0"/>
              <a:t>session layer is responsible for dialog control and synchronization.</a:t>
            </a:r>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44</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228600" y="8382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01092E97-9A31-418D-B78A-87DF22FF1C25}" type="slidenum">
              <a:rPr lang="en-US"/>
              <a:pPr/>
              <a:t>45</a:t>
            </a:fld>
            <a:endParaRPr lang="en-US"/>
          </a:p>
        </p:txBody>
      </p:sp>
      <p:sp>
        <p:nvSpPr>
          <p:cNvPr id="646146" name="Line 2"/>
          <p:cNvSpPr>
            <a:spLocks noChangeShapeType="1"/>
          </p:cNvSpPr>
          <p:nvPr/>
        </p:nvSpPr>
        <p:spPr bwMode="auto">
          <a:xfrm>
            <a:off x="152400" y="533400"/>
            <a:ext cx="8763000" cy="0"/>
          </a:xfrm>
          <a:prstGeom prst="line">
            <a:avLst/>
          </a:prstGeom>
          <a:noFill/>
          <a:ln w="76200">
            <a:solidFill>
              <a:schemeClr val="hlink"/>
            </a:solidFill>
            <a:round/>
            <a:headEnd/>
            <a:tailEnd/>
          </a:ln>
          <a:effectLst/>
        </p:spPr>
        <p:txBody>
          <a:bodyPr/>
          <a:lstStyle/>
          <a:p>
            <a:endParaRPr lang="en-US"/>
          </a:p>
        </p:txBody>
      </p:sp>
      <p:sp>
        <p:nvSpPr>
          <p:cNvPr id="646148" name="Text Box 4"/>
          <p:cNvSpPr txBox="1">
            <a:spLocks noChangeArrowheads="1"/>
          </p:cNvSpPr>
          <p:nvPr/>
        </p:nvSpPr>
        <p:spPr bwMode="auto">
          <a:xfrm>
            <a:off x="113944" y="533400"/>
            <a:ext cx="4915256"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2.12  </a:t>
            </a:r>
            <a:r>
              <a:rPr lang="en-US" sz="3400" i="1" dirty="0"/>
              <a:t>Session layer</a:t>
            </a:r>
          </a:p>
        </p:txBody>
      </p:sp>
      <p:sp>
        <p:nvSpPr>
          <p:cNvPr id="646149"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46150" name="Picture 6"/>
          <p:cNvPicPr>
            <a:picLocks noChangeAspect="1" noChangeArrowheads="1"/>
          </p:cNvPicPr>
          <p:nvPr/>
        </p:nvPicPr>
        <p:blipFill>
          <a:blip r:embed="rId3" cstate="print"/>
          <a:srcRect/>
          <a:stretch>
            <a:fillRect/>
          </a:stretch>
        </p:blipFill>
        <p:spPr bwMode="auto">
          <a:xfrm>
            <a:off x="152400" y="1295400"/>
            <a:ext cx="8785225" cy="4800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Session layer</a:t>
            </a:r>
          </a:p>
        </p:txBody>
      </p:sp>
      <p:sp>
        <p:nvSpPr>
          <p:cNvPr id="15" name="Content Placeholder 14"/>
          <p:cNvSpPr>
            <a:spLocks noGrp="1"/>
          </p:cNvSpPr>
          <p:nvPr>
            <p:ph idx="1"/>
          </p:nvPr>
        </p:nvSpPr>
        <p:spPr>
          <a:xfrm>
            <a:off x="152400" y="990600"/>
            <a:ext cx="8763000" cy="5334000"/>
          </a:xfrm>
        </p:spPr>
        <p:txBody>
          <a:bodyPr/>
          <a:lstStyle/>
          <a:p>
            <a:r>
              <a:rPr lang="en-US" sz="3400" dirty="0" smtClean="0"/>
              <a:t>Specific </a:t>
            </a:r>
            <a:r>
              <a:rPr lang="en-US" sz="3400" dirty="0" smtClean="0"/>
              <a:t>responsibilities of the session layer include:</a:t>
            </a:r>
          </a:p>
          <a:p>
            <a:pPr lvl="1"/>
            <a:r>
              <a:rPr lang="en-US" sz="3200" b="1" i="1" dirty="0" smtClean="0"/>
              <a:t>Dialog </a:t>
            </a:r>
            <a:r>
              <a:rPr lang="en-US" sz="3200" b="1" i="1" dirty="0" smtClean="0"/>
              <a:t>control</a:t>
            </a:r>
          </a:p>
          <a:p>
            <a:pPr lvl="1"/>
            <a:r>
              <a:rPr lang="en-US" sz="3200" b="1" i="1" dirty="0" smtClean="0"/>
              <a:t>Synchronization </a:t>
            </a:r>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46</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228600" y="8382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193801604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Presentation layer</a:t>
            </a:r>
          </a:p>
        </p:txBody>
      </p:sp>
      <p:sp>
        <p:nvSpPr>
          <p:cNvPr id="15" name="Content Placeholder 14"/>
          <p:cNvSpPr>
            <a:spLocks noGrp="1"/>
          </p:cNvSpPr>
          <p:nvPr>
            <p:ph idx="1"/>
          </p:nvPr>
        </p:nvSpPr>
        <p:spPr>
          <a:xfrm>
            <a:off x="0" y="762000"/>
            <a:ext cx="9144000" cy="5562600"/>
          </a:xfrm>
        </p:spPr>
        <p:txBody>
          <a:bodyPr/>
          <a:lstStyle/>
          <a:p>
            <a:endParaRPr lang="en-US" sz="2400" dirty="0" smtClean="0"/>
          </a:p>
          <a:p>
            <a:r>
              <a:rPr lang="en-US" sz="3400" dirty="0" smtClean="0"/>
              <a:t>The </a:t>
            </a:r>
            <a:r>
              <a:rPr lang="en-US" sz="3400" dirty="0" smtClean="0"/>
              <a:t>presentation layer is concerned with syntax and semantics of the information exchange between two systems.</a:t>
            </a:r>
          </a:p>
          <a:p>
            <a:endParaRPr lang="en-US" sz="2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47</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228600" y="8382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7C6BD917-E8F3-42F0-96CD-D369A6311866}" type="slidenum">
              <a:rPr lang="en-US"/>
              <a:pPr/>
              <a:t>48</a:t>
            </a:fld>
            <a:endParaRPr lang="en-US"/>
          </a:p>
        </p:txBody>
      </p:sp>
      <p:sp>
        <p:nvSpPr>
          <p:cNvPr id="647170"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47172" name="Text Box 4"/>
          <p:cNvSpPr txBox="1">
            <a:spLocks noChangeArrowheads="1"/>
          </p:cNvSpPr>
          <p:nvPr/>
        </p:nvSpPr>
        <p:spPr bwMode="auto">
          <a:xfrm>
            <a:off x="304800" y="228600"/>
            <a:ext cx="5901231"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2.13  </a:t>
            </a:r>
            <a:r>
              <a:rPr lang="en-US" sz="3400" i="1" dirty="0"/>
              <a:t>Presentation layer</a:t>
            </a:r>
          </a:p>
        </p:txBody>
      </p:sp>
      <p:sp>
        <p:nvSpPr>
          <p:cNvPr id="647173"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47174" name="Picture 6"/>
          <p:cNvPicPr>
            <a:picLocks noChangeAspect="1" noChangeArrowheads="1"/>
          </p:cNvPicPr>
          <p:nvPr/>
        </p:nvPicPr>
        <p:blipFill>
          <a:blip r:embed="rId3" cstate="print"/>
          <a:srcRect/>
          <a:stretch>
            <a:fillRect/>
          </a:stretch>
        </p:blipFill>
        <p:spPr bwMode="auto">
          <a:xfrm>
            <a:off x="228600" y="1371600"/>
            <a:ext cx="8686800"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Presentation layer</a:t>
            </a:r>
          </a:p>
        </p:txBody>
      </p:sp>
      <p:sp>
        <p:nvSpPr>
          <p:cNvPr id="15" name="Content Placeholder 14"/>
          <p:cNvSpPr>
            <a:spLocks noGrp="1"/>
          </p:cNvSpPr>
          <p:nvPr>
            <p:ph idx="1"/>
          </p:nvPr>
        </p:nvSpPr>
        <p:spPr>
          <a:xfrm>
            <a:off x="152400" y="990600"/>
            <a:ext cx="8991600" cy="5181600"/>
          </a:xfrm>
        </p:spPr>
        <p:txBody>
          <a:bodyPr/>
          <a:lstStyle/>
          <a:p>
            <a:r>
              <a:rPr lang="en-US" sz="3400" dirty="0" smtClean="0"/>
              <a:t>Specific </a:t>
            </a:r>
            <a:r>
              <a:rPr lang="en-US" sz="3400" dirty="0" smtClean="0"/>
              <a:t>responsibilities of presentation layer:</a:t>
            </a:r>
          </a:p>
          <a:p>
            <a:pPr lvl="1"/>
            <a:r>
              <a:rPr lang="en-US" sz="3200" b="1" i="1" dirty="0" smtClean="0"/>
              <a:t>Translation</a:t>
            </a:r>
            <a:endParaRPr lang="en-US" sz="3200" b="1" i="1" dirty="0" smtClean="0"/>
          </a:p>
          <a:p>
            <a:pPr lvl="1"/>
            <a:r>
              <a:rPr lang="en-US" sz="3200" b="1" i="1" dirty="0" smtClean="0"/>
              <a:t>Encryption</a:t>
            </a:r>
          </a:p>
          <a:p>
            <a:pPr lvl="1"/>
            <a:r>
              <a:rPr lang="en-US" sz="3200" b="1" i="1" dirty="0" smtClean="0"/>
              <a:t>Compression</a:t>
            </a:r>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49</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228600" y="8382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22958019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Network </a:t>
            </a:r>
            <a:r>
              <a:rPr lang="en-US" dirty="0" err="1" smtClean="0"/>
              <a:t>Architicture</a:t>
            </a:r>
            <a:endParaRPr lang="ar-SA" dirty="0"/>
          </a:p>
        </p:txBody>
      </p:sp>
      <p:sp>
        <p:nvSpPr>
          <p:cNvPr id="4" name="Content Placeholder 3"/>
          <p:cNvSpPr>
            <a:spLocks noGrp="1"/>
          </p:cNvSpPr>
          <p:nvPr>
            <p:ph idx="1"/>
          </p:nvPr>
        </p:nvSpPr>
        <p:spPr>
          <a:xfrm>
            <a:off x="457200" y="1295400"/>
            <a:ext cx="8229600" cy="4953000"/>
          </a:xfrm>
        </p:spPr>
        <p:txBody>
          <a:bodyPr/>
          <a:lstStyle/>
          <a:p>
            <a:r>
              <a:rPr lang="en-US" dirty="0" smtClean="0"/>
              <a:t>General blue prints that guide the design and implementation of networks.</a:t>
            </a:r>
          </a:p>
          <a:p>
            <a:r>
              <a:rPr lang="en-US" dirty="0" smtClean="0"/>
              <a:t>Examples:</a:t>
            </a:r>
          </a:p>
          <a:p>
            <a:pPr lvl="1"/>
            <a:r>
              <a:rPr lang="en-US" dirty="0" smtClean="0"/>
              <a:t>OSI </a:t>
            </a:r>
            <a:r>
              <a:rPr lang="en-US" dirty="0" err="1" smtClean="0"/>
              <a:t>architicture</a:t>
            </a:r>
            <a:endParaRPr lang="en-US" dirty="0" smtClean="0"/>
          </a:p>
          <a:p>
            <a:pPr lvl="1"/>
            <a:r>
              <a:rPr lang="en-US" dirty="0" smtClean="0"/>
              <a:t>Internet </a:t>
            </a:r>
            <a:r>
              <a:rPr lang="en-US" dirty="0" err="1" smtClean="0"/>
              <a:t>architicture</a:t>
            </a:r>
            <a:endParaRPr lang="en-US" dirty="0" smtClean="0"/>
          </a:p>
          <a:p>
            <a:r>
              <a:rPr lang="en-US" dirty="0" smtClean="0"/>
              <a:t>Abstraction of the different services and procedures.</a:t>
            </a:r>
          </a:p>
          <a:p>
            <a:r>
              <a:rPr lang="en-US" dirty="0" smtClean="0"/>
              <a:t>Abstraction naturally leads to layering.</a:t>
            </a:r>
          </a:p>
          <a:p>
            <a:endParaRPr lang="ar-SA" dirty="0"/>
          </a:p>
        </p:txBody>
      </p:sp>
      <p:sp>
        <p:nvSpPr>
          <p:cNvPr id="2" name="Slide Number Placeholder 1"/>
          <p:cNvSpPr>
            <a:spLocks noGrp="1"/>
          </p:cNvSpPr>
          <p:nvPr>
            <p:ph type="sldNum" sz="quarter" idx="10"/>
          </p:nvPr>
        </p:nvSpPr>
        <p:spPr/>
        <p:txBody>
          <a:bodyPr/>
          <a:lstStyle/>
          <a:p>
            <a:r>
              <a:rPr lang="en-US" smtClean="0"/>
              <a:t>2.</a:t>
            </a:r>
            <a:fld id="{9438122F-8990-4B8C-ADE5-D2F4E72555BD}" type="slidenum">
              <a:rPr lang="en-US" smtClean="0"/>
              <a:pPr/>
              <a:t>5</a:t>
            </a:fld>
            <a:endParaRPr lang="en-US"/>
          </a:p>
        </p:txBody>
      </p:sp>
    </p:spTree>
    <p:extLst>
      <p:ext uri="{BB962C8B-B14F-4D97-AF65-F5344CB8AC3E}">
        <p14:creationId xmlns:p14="http://schemas.microsoft.com/office/powerpoint/2010/main" val="29232523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Application layer</a:t>
            </a:r>
          </a:p>
        </p:txBody>
      </p:sp>
      <p:sp>
        <p:nvSpPr>
          <p:cNvPr id="15" name="Content Placeholder 14"/>
          <p:cNvSpPr>
            <a:spLocks noGrp="1"/>
          </p:cNvSpPr>
          <p:nvPr>
            <p:ph idx="1"/>
          </p:nvPr>
        </p:nvSpPr>
        <p:spPr>
          <a:xfrm>
            <a:off x="0" y="1066800"/>
            <a:ext cx="8991600" cy="5257800"/>
          </a:xfrm>
        </p:spPr>
        <p:txBody>
          <a:bodyPr/>
          <a:lstStyle/>
          <a:p>
            <a:r>
              <a:rPr lang="en-US" sz="3400" dirty="0" smtClean="0"/>
              <a:t>The </a:t>
            </a:r>
            <a:r>
              <a:rPr lang="en-US" sz="3400" dirty="0" smtClean="0"/>
              <a:t>application layer enables user, weather human or software, to access the network.</a:t>
            </a:r>
          </a:p>
          <a:p>
            <a:r>
              <a:rPr lang="en-US" sz="3400" dirty="0" smtClean="0"/>
              <a:t>It provides user interfaces and support for services such as e-mail, remote file access and transfer, shared database management, and other types of distributed information services.</a:t>
            </a:r>
          </a:p>
          <a:p>
            <a:pPr marL="0" indent="0">
              <a:buNone/>
            </a:pPr>
            <a:endParaRPr lang="en-US" sz="3400"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50</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228600" y="8382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A99E562C-89D1-4172-B209-AF76C100F5BF}" type="slidenum">
              <a:rPr lang="en-US"/>
              <a:pPr/>
              <a:t>51</a:t>
            </a:fld>
            <a:endParaRPr lang="en-US"/>
          </a:p>
        </p:txBody>
      </p:sp>
      <p:sp>
        <p:nvSpPr>
          <p:cNvPr id="648194"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48196" name="Text Box 4"/>
          <p:cNvSpPr txBox="1">
            <a:spLocks noChangeArrowheads="1"/>
          </p:cNvSpPr>
          <p:nvPr/>
        </p:nvSpPr>
        <p:spPr bwMode="auto">
          <a:xfrm>
            <a:off x="228600" y="152400"/>
            <a:ext cx="5739200"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2.14  </a:t>
            </a:r>
            <a:r>
              <a:rPr lang="en-US" sz="3400" i="1" dirty="0"/>
              <a:t>Application layer</a:t>
            </a:r>
          </a:p>
        </p:txBody>
      </p:sp>
      <p:sp>
        <p:nvSpPr>
          <p:cNvPr id="648197"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48198" name="Picture 6"/>
          <p:cNvPicPr>
            <a:picLocks noChangeAspect="1" noChangeArrowheads="1"/>
          </p:cNvPicPr>
          <p:nvPr/>
        </p:nvPicPr>
        <p:blipFill>
          <a:blip r:embed="rId3" cstate="print"/>
          <a:srcRect/>
          <a:stretch>
            <a:fillRect/>
          </a:stretch>
        </p:blipFill>
        <p:spPr bwMode="auto">
          <a:xfrm>
            <a:off x="100167" y="914400"/>
            <a:ext cx="8891433" cy="472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0"/>
            <a:ext cx="8229600" cy="1143000"/>
          </a:xfrm>
        </p:spPr>
        <p:txBody>
          <a:bodyPr/>
          <a:lstStyle/>
          <a:p>
            <a:r>
              <a:rPr lang="en-US" dirty="0" smtClean="0"/>
              <a:t>Application layer</a:t>
            </a:r>
          </a:p>
        </p:txBody>
      </p:sp>
      <p:sp>
        <p:nvSpPr>
          <p:cNvPr id="15" name="Content Placeholder 14"/>
          <p:cNvSpPr>
            <a:spLocks noGrp="1"/>
          </p:cNvSpPr>
          <p:nvPr>
            <p:ph idx="1"/>
          </p:nvPr>
        </p:nvSpPr>
        <p:spPr>
          <a:xfrm>
            <a:off x="152400" y="990600"/>
            <a:ext cx="8991600" cy="5334000"/>
          </a:xfrm>
        </p:spPr>
        <p:txBody>
          <a:bodyPr/>
          <a:lstStyle/>
          <a:p>
            <a:r>
              <a:rPr lang="en-US" sz="3400" dirty="0" smtClean="0"/>
              <a:t>Specific </a:t>
            </a:r>
            <a:r>
              <a:rPr lang="en-US" sz="3400" dirty="0" smtClean="0"/>
              <a:t>responsibilities of presentation layer:</a:t>
            </a:r>
          </a:p>
          <a:p>
            <a:pPr lvl="1"/>
            <a:r>
              <a:rPr lang="en-US" sz="3200" b="1" i="1" dirty="0" smtClean="0"/>
              <a:t>Network virtual terminal</a:t>
            </a:r>
          </a:p>
          <a:p>
            <a:pPr lvl="1"/>
            <a:r>
              <a:rPr lang="en-US" sz="3200" b="1" i="1" dirty="0" smtClean="0"/>
              <a:t>File transfer, access, and management</a:t>
            </a:r>
          </a:p>
          <a:p>
            <a:pPr lvl="1"/>
            <a:r>
              <a:rPr lang="en-US" sz="3200" b="1" i="1" dirty="0" smtClean="0"/>
              <a:t>Mail services</a:t>
            </a:r>
          </a:p>
          <a:p>
            <a:pPr lvl="1"/>
            <a:r>
              <a:rPr lang="en-US" sz="3200" b="1" i="1" dirty="0" smtClean="0"/>
              <a:t>Directory services</a:t>
            </a:r>
          </a:p>
          <a:p>
            <a:pPr lvl="1"/>
            <a:endParaRPr lang="en-US" sz="2000" b="1" i="1" dirty="0" smtClean="0"/>
          </a:p>
        </p:txBody>
      </p:sp>
      <p:sp>
        <p:nvSpPr>
          <p:cNvPr id="7" name="Slide Number Placeholder 1"/>
          <p:cNvSpPr>
            <a:spLocks noGrp="1"/>
          </p:cNvSpPr>
          <p:nvPr>
            <p:ph type="sldNum" sz="quarter" idx="10"/>
          </p:nvPr>
        </p:nvSpPr>
        <p:spPr/>
        <p:txBody>
          <a:bodyPr/>
          <a:lstStyle/>
          <a:p>
            <a:r>
              <a:rPr lang="en-US"/>
              <a:t>2.</a:t>
            </a:r>
            <a:fld id="{39BA1E7F-C087-4AB6-959A-19E5FB25C69D}" type="slidenum">
              <a:rPr lang="en-US"/>
              <a:pPr/>
              <a:t>52</a:t>
            </a:fld>
            <a:endParaRPr lang="en-US"/>
          </a:p>
        </p:txBody>
      </p:sp>
      <p:sp>
        <p:nvSpPr>
          <p:cNvPr id="635906" name="Line 2"/>
          <p:cNvSpPr>
            <a:spLocks noChangeShapeType="1"/>
          </p:cNvSpPr>
          <p:nvPr/>
        </p:nvSpPr>
        <p:spPr bwMode="auto">
          <a:xfrm>
            <a:off x="0" y="76200"/>
            <a:ext cx="8763000" cy="0"/>
          </a:xfrm>
          <a:prstGeom prst="line">
            <a:avLst/>
          </a:prstGeom>
          <a:noFill/>
          <a:ln w="76200">
            <a:solidFill>
              <a:schemeClr val="hlink"/>
            </a:solidFill>
            <a:round/>
            <a:headEnd/>
            <a:tailEnd/>
          </a:ln>
          <a:effectLst/>
        </p:spPr>
        <p:txBody>
          <a:bodyPr/>
          <a:lstStyle/>
          <a:p>
            <a:endParaRPr lang="en-US"/>
          </a:p>
        </p:txBody>
      </p:sp>
      <p:sp>
        <p:nvSpPr>
          <p:cNvPr id="635907" name="Line 3"/>
          <p:cNvSpPr>
            <a:spLocks noChangeShapeType="1"/>
          </p:cNvSpPr>
          <p:nvPr/>
        </p:nvSpPr>
        <p:spPr bwMode="auto">
          <a:xfrm>
            <a:off x="228600" y="838200"/>
            <a:ext cx="8763000" cy="0"/>
          </a:xfrm>
          <a:prstGeom prst="line">
            <a:avLst/>
          </a:prstGeom>
          <a:noFill/>
          <a:ln w="19050">
            <a:solidFill>
              <a:schemeClr val="hlink"/>
            </a:solidFill>
            <a:round/>
            <a:headEnd/>
            <a:tailEnd/>
          </a:ln>
          <a:effectLst/>
        </p:spPr>
        <p:txBody>
          <a:bodyPr/>
          <a:lstStyle/>
          <a:p>
            <a:endParaRPr lang="en-US"/>
          </a:p>
        </p:txBody>
      </p:sp>
      <p:sp>
        <p:nvSpPr>
          <p:cNvPr id="635909" name="Line 5"/>
          <p:cNvSpPr>
            <a:spLocks noChangeShapeType="1"/>
          </p:cNvSpPr>
          <p:nvPr/>
        </p:nvSpPr>
        <p:spPr bwMode="auto">
          <a:xfrm>
            <a:off x="0" y="6477000"/>
            <a:ext cx="8763000" cy="0"/>
          </a:xfrm>
          <a:prstGeom prst="line">
            <a:avLst/>
          </a:prstGeom>
          <a:noFill/>
          <a:ln w="76200">
            <a:solidFill>
              <a:schemeClr val="hlink"/>
            </a:solidFill>
            <a:round/>
            <a:headEnd/>
            <a:tailEnd/>
          </a:ln>
          <a:effectLst/>
        </p:spPr>
        <p:txBody>
          <a:bodyPr/>
          <a:lstStyle/>
          <a:p>
            <a:endParaRPr lang="en-US"/>
          </a:p>
        </p:txBody>
      </p:sp>
    </p:spTree>
    <p:extLst>
      <p:ext uri="{BB962C8B-B14F-4D97-AF65-F5344CB8AC3E}">
        <p14:creationId xmlns:p14="http://schemas.microsoft.com/office/powerpoint/2010/main" val="122723997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B4109F86-D264-41BC-B511-CA2887D7D684}" type="slidenum">
              <a:rPr lang="en-US"/>
              <a:pPr/>
              <a:t>53</a:t>
            </a:fld>
            <a:endParaRPr lang="en-US"/>
          </a:p>
        </p:txBody>
      </p:sp>
      <p:sp>
        <p:nvSpPr>
          <p:cNvPr id="649218" name="Line 2"/>
          <p:cNvSpPr>
            <a:spLocks noChangeShapeType="1"/>
          </p:cNvSpPr>
          <p:nvPr/>
        </p:nvSpPr>
        <p:spPr bwMode="auto">
          <a:xfrm>
            <a:off x="152400" y="76200"/>
            <a:ext cx="8763000" cy="0"/>
          </a:xfrm>
          <a:prstGeom prst="line">
            <a:avLst/>
          </a:prstGeom>
          <a:noFill/>
          <a:ln w="76200">
            <a:solidFill>
              <a:schemeClr val="hlink"/>
            </a:solidFill>
            <a:round/>
            <a:headEnd/>
            <a:tailEnd/>
          </a:ln>
          <a:effectLst/>
        </p:spPr>
        <p:txBody>
          <a:bodyPr/>
          <a:lstStyle/>
          <a:p>
            <a:endParaRPr lang="en-US"/>
          </a:p>
        </p:txBody>
      </p:sp>
      <p:sp>
        <p:nvSpPr>
          <p:cNvPr id="649220" name="Text Box 4"/>
          <p:cNvSpPr txBox="1">
            <a:spLocks noChangeArrowheads="1"/>
          </p:cNvSpPr>
          <p:nvPr/>
        </p:nvSpPr>
        <p:spPr bwMode="auto">
          <a:xfrm>
            <a:off x="228600" y="76200"/>
            <a:ext cx="6042167"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2.15  </a:t>
            </a:r>
            <a:r>
              <a:rPr lang="en-US" sz="3400" i="1" dirty="0"/>
              <a:t>Summary of layers</a:t>
            </a:r>
          </a:p>
        </p:txBody>
      </p:sp>
      <p:sp>
        <p:nvSpPr>
          <p:cNvPr id="649221"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49222" name="Picture 6"/>
          <p:cNvPicPr>
            <a:picLocks noChangeAspect="1" noChangeArrowheads="1"/>
          </p:cNvPicPr>
          <p:nvPr/>
        </p:nvPicPr>
        <p:blipFill>
          <a:blip r:embed="rId3" cstate="print"/>
          <a:srcRect/>
          <a:stretch>
            <a:fillRect/>
          </a:stretch>
        </p:blipFill>
        <p:spPr bwMode="auto">
          <a:xfrm>
            <a:off x="152400" y="990600"/>
            <a:ext cx="8915400" cy="5486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r>
              <a:rPr lang="en-US"/>
              <a:t>2.</a:t>
            </a:r>
            <a:fld id="{80F245B6-A134-40B1-B62B-0C2EBD841BB0}" type="slidenum">
              <a:rPr lang="en-US"/>
              <a:pPr/>
              <a:t>54</a:t>
            </a:fld>
            <a:endParaRPr lang="en-US"/>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111875" cy="579438"/>
          </a:xfrm>
          <a:prstGeom prst="rect">
            <a:avLst/>
          </a:prstGeom>
          <a:noFill/>
          <a:ln w="9525">
            <a:noFill/>
            <a:miter lim="800000"/>
            <a:headEnd/>
            <a:tailEnd/>
          </a:ln>
          <a:effectLst/>
        </p:spPr>
        <p:txBody>
          <a:bodyPr wrap="none">
            <a:spAutoFit/>
          </a:bodyPr>
          <a:lstStyle/>
          <a:p>
            <a:r>
              <a:rPr lang="en-US" sz="3200" dirty="0">
                <a:effectLst>
                  <a:outerShdw blurRad="38100" dist="38100" dir="2700000" algn="tl">
                    <a:srgbClr val="C0C0C0"/>
                  </a:outerShdw>
                </a:effectLst>
                <a:latin typeface="Times" pitchFamily="18" charset="0"/>
              </a:rPr>
              <a:t>2-4   TCP/IP PROTOCOL SUITE</a:t>
            </a: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1" name="Rectangle 5"/>
          <p:cNvSpPr>
            <a:spLocks noChangeArrowheads="1"/>
          </p:cNvSpPr>
          <p:nvPr/>
        </p:nvSpPr>
        <p:spPr bwMode="auto">
          <a:xfrm>
            <a:off x="28433" y="1066800"/>
            <a:ext cx="8610600" cy="4801314"/>
          </a:xfrm>
          <a:prstGeom prst="rect">
            <a:avLst/>
          </a:prstGeom>
          <a:noFill/>
          <a:ln w="9525">
            <a:noFill/>
            <a:miter lim="800000"/>
            <a:headEnd/>
            <a:tailEnd/>
          </a:ln>
          <a:effectLst/>
        </p:spPr>
        <p:txBody>
          <a:bodyPr anchor="ctr">
            <a:spAutoFit/>
          </a:bodyPr>
          <a:lstStyle/>
          <a:p>
            <a:pPr marL="457200" indent="-457200" algn="just" eaLnBrk="1" hangingPunct="1">
              <a:buFont typeface="Arial" pitchFamily="34" charset="0"/>
              <a:buChar char="•"/>
            </a:pPr>
            <a:r>
              <a:rPr lang="en-US" sz="3400" b="0" i="1" dirty="0">
                <a:effectLst>
                  <a:outerShdw blurRad="38100" dist="38100" dir="2700000" algn="tl">
                    <a:srgbClr val="C0C0C0"/>
                  </a:outerShdw>
                </a:effectLst>
              </a:rPr>
              <a:t>The layers in the </a:t>
            </a:r>
            <a:r>
              <a:rPr lang="en-US" sz="3400" b="0" i="1" dirty="0">
                <a:solidFill>
                  <a:schemeClr val="hlink"/>
                </a:solidFill>
                <a:effectLst>
                  <a:outerShdw blurRad="38100" dist="38100" dir="2700000" algn="tl">
                    <a:srgbClr val="C0C0C0"/>
                  </a:outerShdw>
                </a:effectLst>
              </a:rPr>
              <a:t>TCP/IP protocol suite</a:t>
            </a:r>
            <a:r>
              <a:rPr lang="en-US" sz="3400" b="0" i="1" dirty="0">
                <a:effectLst>
                  <a:outerShdw blurRad="38100" dist="38100" dir="2700000" algn="tl">
                    <a:srgbClr val="C0C0C0"/>
                  </a:outerShdw>
                </a:effectLst>
              </a:rPr>
              <a:t> do not exactly match those in the OSI model. </a:t>
            </a:r>
            <a:endParaRPr lang="en-US" sz="3400" b="0" i="1" dirty="0" smtClean="0">
              <a:effectLst>
                <a:outerShdw blurRad="38100" dist="38100" dir="2700000" algn="tl">
                  <a:srgbClr val="C0C0C0"/>
                </a:outerShdw>
              </a:effectLst>
            </a:endParaRPr>
          </a:p>
          <a:p>
            <a:pPr marL="457200" indent="-457200" algn="just" eaLnBrk="1" hangingPunct="1">
              <a:buFont typeface="Arial" pitchFamily="34" charset="0"/>
              <a:buChar char="•"/>
            </a:pPr>
            <a:r>
              <a:rPr lang="en-US" sz="3400" b="0" i="1" dirty="0" smtClean="0">
                <a:effectLst>
                  <a:outerShdw blurRad="38100" dist="38100" dir="2700000" algn="tl">
                    <a:srgbClr val="C0C0C0"/>
                  </a:outerShdw>
                </a:effectLst>
              </a:rPr>
              <a:t>The </a:t>
            </a:r>
            <a:r>
              <a:rPr lang="en-US" sz="3400" b="0" i="1" dirty="0">
                <a:effectLst>
                  <a:outerShdw blurRad="38100" dist="38100" dir="2700000" algn="tl">
                    <a:srgbClr val="C0C0C0"/>
                  </a:outerShdw>
                </a:effectLst>
              </a:rPr>
              <a:t>original TCP/IP protocol suite was defined as having four layers: </a:t>
            </a:r>
            <a:r>
              <a:rPr lang="en-US" sz="3400" b="0" i="1" dirty="0">
                <a:solidFill>
                  <a:schemeClr val="folHlink"/>
                </a:solidFill>
                <a:effectLst>
                  <a:outerShdw blurRad="38100" dist="38100" dir="2700000" algn="tl">
                    <a:srgbClr val="C0C0C0"/>
                  </a:outerShdw>
                </a:effectLst>
              </a:rPr>
              <a:t>host-to-network</a:t>
            </a:r>
            <a:r>
              <a:rPr lang="en-US" sz="3400" b="0" i="1" dirty="0">
                <a:effectLst>
                  <a:outerShdw blurRad="38100" dist="38100" dir="2700000" algn="tl">
                    <a:srgbClr val="C0C0C0"/>
                  </a:outerShdw>
                </a:effectLst>
              </a:rPr>
              <a:t>, </a:t>
            </a:r>
            <a:r>
              <a:rPr lang="en-US" sz="3400" b="0" i="1" dirty="0">
                <a:solidFill>
                  <a:schemeClr val="folHlink"/>
                </a:solidFill>
                <a:effectLst>
                  <a:outerShdw blurRad="38100" dist="38100" dir="2700000" algn="tl">
                    <a:srgbClr val="C0C0C0"/>
                  </a:outerShdw>
                </a:effectLst>
              </a:rPr>
              <a:t>internet</a:t>
            </a:r>
            <a:r>
              <a:rPr lang="en-US" sz="3400" b="0" i="1" dirty="0">
                <a:effectLst>
                  <a:outerShdw blurRad="38100" dist="38100" dir="2700000" algn="tl">
                    <a:srgbClr val="C0C0C0"/>
                  </a:outerShdw>
                </a:effectLst>
              </a:rPr>
              <a:t>, </a:t>
            </a:r>
            <a:r>
              <a:rPr lang="en-US" sz="3400" b="0" i="1" dirty="0">
                <a:solidFill>
                  <a:schemeClr val="folHlink"/>
                </a:solidFill>
                <a:effectLst>
                  <a:outerShdw blurRad="38100" dist="38100" dir="2700000" algn="tl">
                    <a:srgbClr val="C0C0C0"/>
                  </a:outerShdw>
                </a:effectLst>
              </a:rPr>
              <a:t>transport</a:t>
            </a:r>
            <a:r>
              <a:rPr lang="en-US" sz="3400" b="0" i="1" dirty="0">
                <a:effectLst>
                  <a:outerShdw blurRad="38100" dist="38100" dir="2700000" algn="tl">
                    <a:srgbClr val="C0C0C0"/>
                  </a:outerShdw>
                </a:effectLst>
              </a:rPr>
              <a:t>, and </a:t>
            </a:r>
            <a:r>
              <a:rPr lang="en-US" sz="3400" b="0" i="1" dirty="0">
                <a:solidFill>
                  <a:schemeClr val="folHlink"/>
                </a:solidFill>
                <a:effectLst>
                  <a:outerShdw blurRad="38100" dist="38100" dir="2700000" algn="tl">
                    <a:srgbClr val="C0C0C0"/>
                  </a:outerShdw>
                </a:effectLst>
              </a:rPr>
              <a:t>application</a:t>
            </a:r>
            <a:r>
              <a:rPr lang="en-US" sz="3400" b="0" i="1" dirty="0">
                <a:effectLst>
                  <a:outerShdw blurRad="38100" dist="38100" dir="2700000" algn="tl">
                    <a:srgbClr val="C0C0C0"/>
                  </a:outerShdw>
                </a:effectLst>
              </a:rPr>
              <a:t>. </a:t>
            </a:r>
            <a:endParaRPr lang="en-US" sz="3400" b="0" i="1" dirty="0" smtClean="0">
              <a:effectLst>
                <a:outerShdw blurRad="38100" dist="38100" dir="2700000" algn="tl">
                  <a:srgbClr val="C0C0C0"/>
                </a:outerShdw>
              </a:effectLst>
            </a:endParaRPr>
          </a:p>
          <a:p>
            <a:pPr marL="457200" indent="-457200" algn="just" eaLnBrk="1" hangingPunct="1">
              <a:buFont typeface="Arial" pitchFamily="34" charset="0"/>
              <a:buChar char="•"/>
            </a:pPr>
            <a:r>
              <a:rPr lang="en-US" sz="3400" b="0" i="1" dirty="0" smtClean="0">
                <a:effectLst>
                  <a:outerShdw blurRad="38100" dist="38100" dir="2700000" algn="tl">
                    <a:srgbClr val="C0C0C0"/>
                  </a:outerShdw>
                </a:effectLst>
              </a:rPr>
              <a:t>When </a:t>
            </a:r>
            <a:r>
              <a:rPr lang="en-US" sz="3400" b="0" i="1" dirty="0">
                <a:effectLst>
                  <a:outerShdw blurRad="38100" dist="38100" dir="2700000" algn="tl">
                    <a:srgbClr val="C0C0C0"/>
                  </a:outerShdw>
                </a:effectLst>
              </a:rPr>
              <a:t>TCP/IP is compared to OSI, we can say that the TCP/IP protocol suite is made of five layers: </a:t>
            </a:r>
            <a:r>
              <a:rPr lang="en-US" sz="3400" b="0" i="1" dirty="0">
                <a:solidFill>
                  <a:schemeClr val="folHlink"/>
                </a:solidFill>
                <a:effectLst>
                  <a:outerShdw blurRad="38100" dist="38100" dir="2700000" algn="tl">
                    <a:srgbClr val="C0C0C0"/>
                  </a:outerShdw>
                </a:effectLst>
              </a:rPr>
              <a:t>physical</a:t>
            </a:r>
            <a:r>
              <a:rPr lang="en-US" sz="3400" b="0" i="1" dirty="0">
                <a:effectLst>
                  <a:outerShdw blurRad="38100" dist="38100" dir="2700000" algn="tl">
                    <a:srgbClr val="C0C0C0"/>
                  </a:outerShdw>
                </a:effectLst>
              </a:rPr>
              <a:t>, </a:t>
            </a:r>
            <a:r>
              <a:rPr lang="en-US" sz="3400" b="0" i="1" dirty="0">
                <a:solidFill>
                  <a:schemeClr val="folHlink"/>
                </a:solidFill>
                <a:effectLst>
                  <a:outerShdw blurRad="38100" dist="38100" dir="2700000" algn="tl">
                    <a:srgbClr val="C0C0C0"/>
                  </a:outerShdw>
                </a:effectLst>
              </a:rPr>
              <a:t>data link</a:t>
            </a:r>
            <a:r>
              <a:rPr lang="en-US" sz="3400" b="0" i="1" dirty="0">
                <a:effectLst>
                  <a:outerShdw blurRad="38100" dist="38100" dir="2700000" algn="tl">
                    <a:srgbClr val="C0C0C0"/>
                  </a:outerShdw>
                </a:effectLst>
              </a:rPr>
              <a:t>, </a:t>
            </a:r>
            <a:r>
              <a:rPr lang="en-US" sz="3400" b="0" i="1" dirty="0">
                <a:solidFill>
                  <a:schemeClr val="folHlink"/>
                </a:solidFill>
                <a:effectLst>
                  <a:outerShdw blurRad="38100" dist="38100" dir="2700000" algn="tl">
                    <a:srgbClr val="C0C0C0"/>
                  </a:outerShdw>
                </a:effectLst>
              </a:rPr>
              <a:t>network</a:t>
            </a:r>
            <a:r>
              <a:rPr lang="en-US" sz="3400" b="0" i="1" dirty="0">
                <a:effectLst>
                  <a:outerShdw blurRad="38100" dist="38100" dir="2700000" algn="tl">
                    <a:srgbClr val="C0C0C0"/>
                  </a:outerShdw>
                </a:effectLst>
              </a:rPr>
              <a:t>, </a:t>
            </a:r>
            <a:r>
              <a:rPr lang="en-US" sz="3400" b="0" i="1" dirty="0">
                <a:solidFill>
                  <a:schemeClr val="folHlink"/>
                </a:solidFill>
                <a:effectLst>
                  <a:outerShdw blurRad="38100" dist="38100" dir="2700000" algn="tl">
                    <a:srgbClr val="C0C0C0"/>
                  </a:outerShdw>
                </a:effectLst>
              </a:rPr>
              <a:t>transport</a:t>
            </a:r>
            <a:r>
              <a:rPr lang="en-US" sz="3400" b="0" i="1" dirty="0">
                <a:effectLst>
                  <a:outerShdw blurRad="38100" dist="38100" dir="2700000" algn="tl">
                    <a:srgbClr val="C0C0C0"/>
                  </a:outerShdw>
                </a:effectLst>
              </a:rPr>
              <a:t>, and </a:t>
            </a:r>
            <a:r>
              <a:rPr lang="en-US" sz="3400" b="0" i="1" dirty="0">
                <a:solidFill>
                  <a:schemeClr val="folHlink"/>
                </a:solidFill>
                <a:effectLst>
                  <a:outerShdw blurRad="38100" dist="38100" dir="2700000" algn="tl">
                    <a:srgbClr val="C0C0C0"/>
                  </a:outerShdw>
                </a:effectLst>
              </a:rPr>
              <a:t>application</a:t>
            </a:r>
            <a:r>
              <a:rPr lang="en-US" sz="3400" b="0" i="1" dirty="0">
                <a:effectLst>
                  <a:outerShdw blurRad="38100" dist="38100" dir="2700000" algn="tl">
                    <a:srgbClr val="C0C0C0"/>
                  </a:outerShdw>
                </a:effectLst>
              </a:rPr>
              <a:t>.</a:t>
            </a:r>
          </a:p>
        </p:txBody>
      </p:sp>
    </p:spTree>
    <p:extLst>
      <p:ext uri="{BB962C8B-B14F-4D97-AF65-F5344CB8AC3E}">
        <p14:creationId xmlns:p14="http://schemas.microsoft.com/office/powerpoint/2010/main" val="254616206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عنصر نائب لرقم الشريحة 3"/>
          <p:cNvSpPr>
            <a:spLocks noGrp="1"/>
          </p:cNvSpPr>
          <p:nvPr>
            <p:ph type="sldNum" sz="quarter" idx="429496729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fld id="{68401FD3-A6DB-4B75-B69C-87BB7F52FBFE}" type="slidenum">
              <a:rPr lang="en-US" sz="1400"/>
              <a:pPr eaLnBrk="1" hangingPunct="1"/>
              <a:t>55</a:t>
            </a:fld>
            <a:endParaRPr lang="en-US" sz="1400"/>
          </a:p>
        </p:txBody>
      </p:sp>
      <p:sp>
        <p:nvSpPr>
          <p:cNvPr id="23557" name="Text Box 2"/>
          <p:cNvSpPr txBox="1">
            <a:spLocks noChangeArrowheads="1"/>
          </p:cNvSpPr>
          <p:nvPr/>
        </p:nvSpPr>
        <p:spPr bwMode="auto">
          <a:xfrm>
            <a:off x="808038" y="25400"/>
            <a:ext cx="760095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sz="3600"/>
              <a:t>The Layers in the TCP/IP Protocol Suite</a:t>
            </a:r>
            <a:endParaRPr lang="en-US" sz="2000"/>
          </a:p>
          <a:p>
            <a:pPr algn="ctr" eaLnBrk="1" hangingPunct="1"/>
            <a:r>
              <a:rPr lang="en-US" sz="2000"/>
              <a:t>Source: The TCP/IP Protocol Suite, Behrouz A. Forouzan</a:t>
            </a:r>
          </a:p>
        </p:txBody>
      </p:sp>
      <p:sp>
        <p:nvSpPr>
          <p:cNvPr id="23558" name="Rectangle 3"/>
          <p:cNvSpPr>
            <a:spLocks noChangeArrowheads="1"/>
          </p:cNvSpPr>
          <p:nvPr/>
        </p:nvSpPr>
        <p:spPr bwMode="auto">
          <a:xfrm>
            <a:off x="3414713" y="5715000"/>
            <a:ext cx="2643187" cy="485775"/>
          </a:xfrm>
          <a:prstGeom prst="rect">
            <a:avLst/>
          </a:prstGeom>
          <a:solidFill>
            <a:srgbClr val="CCFFCC"/>
          </a:solidFill>
          <a:ln w="9525">
            <a:solidFill>
              <a:schemeClr val="tx1"/>
            </a:solidFill>
            <a:miter lim="800000"/>
            <a:headEnd/>
            <a:tailEnd/>
          </a:ln>
        </p:spPr>
        <p:txBody>
          <a:bodyPr wrap="none" anchor="ctr"/>
          <a:lstStyle/>
          <a:p>
            <a:pPr algn="ctr"/>
            <a:r>
              <a:rPr lang="en-US"/>
              <a:t>Physical</a:t>
            </a:r>
          </a:p>
        </p:txBody>
      </p:sp>
      <p:sp>
        <p:nvSpPr>
          <p:cNvPr id="23559" name="Rectangle 4"/>
          <p:cNvSpPr>
            <a:spLocks noChangeArrowheads="1"/>
          </p:cNvSpPr>
          <p:nvPr/>
        </p:nvSpPr>
        <p:spPr bwMode="auto">
          <a:xfrm>
            <a:off x="3424238" y="5167313"/>
            <a:ext cx="2643187" cy="485775"/>
          </a:xfrm>
          <a:prstGeom prst="rect">
            <a:avLst/>
          </a:prstGeom>
          <a:solidFill>
            <a:srgbClr val="CCFFCC"/>
          </a:solidFill>
          <a:ln w="9525">
            <a:solidFill>
              <a:schemeClr val="tx1"/>
            </a:solidFill>
            <a:miter lim="800000"/>
            <a:headEnd/>
            <a:tailEnd/>
          </a:ln>
        </p:spPr>
        <p:txBody>
          <a:bodyPr wrap="none" anchor="ctr"/>
          <a:lstStyle/>
          <a:p>
            <a:pPr algn="ctr"/>
            <a:r>
              <a:rPr lang="en-US"/>
              <a:t>Data link</a:t>
            </a:r>
          </a:p>
        </p:txBody>
      </p:sp>
      <p:sp>
        <p:nvSpPr>
          <p:cNvPr id="23560" name="Rectangle 5"/>
          <p:cNvSpPr>
            <a:spLocks noChangeArrowheads="1"/>
          </p:cNvSpPr>
          <p:nvPr/>
        </p:nvSpPr>
        <p:spPr bwMode="auto">
          <a:xfrm>
            <a:off x="1057275" y="3443288"/>
            <a:ext cx="7258050" cy="1571625"/>
          </a:xfrm>
          <a:prstGeom prst="rect">
            <a:avLst/>
          </a:prstGeom>
          <a:solidFill>
            <a:srgbClr val="FFFF99"/>
          </a:solidFill>
          <a:ln w="9525">
            <a:solidFill>
              <a:schemeClr val="tx1"/>
            </a:solidFill>
            <a:miter lim="800000"/>
            <a:headEnd/>
            <a:tailEnd/>
          </a:ln>
        </p:spPr>
        <p:txBody>
          <a:bodyPr wrap="none" anchor="ctr"/>
          <a:lstStyle/>
          <a:p>
            <a:pPr algn="ctr"/>
            <a:r>
              <a:rPr lang="en-US" sz="4000"/>
              <a:t>IP</a:t>
            </a:r>
          </a:p>
        </p:txBody>
      </p:sp>
      <p:sp>
        <p:nvSpPr>
          <p:cNvPr id="23561" name="Rectangle 6"/>
          <p:cNvSpPr>
            <a:spLocks noChangeArrowheads="1"/>
          </p:cNvSpPr>
          <p:nvPr/>
        </p:nvSpPr>
        <p:spPr bwMode="auto">
          <a:xfrm>
            <a:off x="5829300" y="4529138"/>
            <a:ext cx="1157288" cy="371475"/>
          </a:xfrm>
          <a:prstGeom prst="rect">
            <a:avLst/>
          </a:prstGeom>
          <a:solidFill>
            <a:schemeClr val="accent1"/>
          </a:solidFill>
          <a:ln w="9525">
            <a:solidFill>
              <a:schemeClr val="tx1"/>
            </a:solidFill>
            <a:miter lim="800000"/>
            <a:headEnd/>
            <a:tailEnd/>
          </a:ln>
        </p:spPr>
        <p:txBody>
          <a:bodyPr wrap="none" anchor="ctr"/>
          <a:lstStyle/>
          <a:p>
            <a:pPr algn="ctr"/>
            <a:r>
              <a:rPr lang="en-US" sz="2000"/>
              <a:t>ARP</a:t>
            </a:r>
          </a:p>
        </p:txBody>
      </p:sp>
      <p:sp>
        <p:nvSpPr>
          <p:cNvPr id="23562" name="Rectangle 7"/>
          <p:cNvSpPr>
            <a:spLocks noChangeArrowheads="1"/>
          </p:cNvSpPr>
          <p:nvPr/>
        </p:nvSpPr>
        <p:spPr bwMode="auto">
          <a:xfrm>
            <a:off x="7081838" y="4538663"/>
            <a:ext cx="1157287" cy="371475"/>
          </a:xfrm>
          <a:prstGeom prst="rect">
            <a:avLst/>
          </a:prstGeom>
          <a:solidFill>
            <a:schemeClr val="accent1"/>
          </a:solidFill>
          <a:ln w="9525">
            <a:solidFill>
              <a:schemeClr val="tx1"/>
            </a:solidFill>
            <a:miter lim="800000"/>
            <a:headEnd/>
            <a:tailEnd/>
          </a:ln>
        </p:spPr>
        <p:txBody>
          <a:bodyPr wrap="none" anchor="ctr"/>
          <a:lstStyle/>
          <a:p>
            <a:pPr algn="ctr"/>
            <a:r>
              <a:rPr lang="en-US" sz="2000"/>
              <a:t>RARP</a:t>
            </a:r>
          </a:p>
        </p:txBody>
      </p:sp>
      <p:sp>
        <p:nvSpPr>
          <p:cNvPr id="23563" name="Rectangle 8"/>
          <p:cNvSpPr>
            <a:spLocks noChangeArrowheads="1"/>
          </p:cNvSpPr>
          <p:nvPr/>
        </p:nvSpPr>
        <p:spPr bwMode="auto">
          <a:xfrm>
            <a:off x="1143000" y="3514725"/>
            <a:ext cx="1157288" cy="371475"/>
          </a:xfrm>
          <a:prstGeom prst="rect">
            <a:avLst/>
          </a:prstGeom>
          <a:solidFill>
            <a:schemeClr val="accent1"/>
          </a:solidFill>
          <a:ln w="9525">
            <a:solidFill>
              <a:schemeClr val="tx1"/>
            </a:solidFill>
            <a:miter lim="800000"/>
            <a:headEnd/>
            <a:tailEnd/>
          </a:ln>
        </p:spPr>
        <p:txBody>
          <a:bodyPr wrap="none" anchor="ctr"/>
          <a:lstStyle/>
          <a:p>
            <a:pPr algn="ctr"/>
            <a:r>
              <a:rPr lang="en-US" sz="2000"/>
              <a:t>ICMP</a:t>
            </a:r>
          </a:p>
        </p:txBody>
      </p:sp>
      <p:sp>
        <p:nvSpPr>
          <p:cNvPr id="23564" name="Rectangle 9"/>
          <p:cNvSpPr>
            <a:spLocks noChangeArrowheads="1"/>
          </p:cNvSpPr>
          <p:nvPr/>
        </p:nvSpPr>
        <p:spPr bwMode="auto">
          <a:xfrm>
            <a:off x="2352675" y="3524250"/>
            <a:ext cx="1157288" cy="371475"/>
          </a:xfrm>
          <a:prstGeom prst="rect">
            <a:avLst/>
          </a:prstGeom>
          <a:solidFill>
            <a:schemeClr val="accent1"/>
          </a:solidFill>
          <a:ln w="9525">
            <a:solidFill>
              <a:schemeClr val="tx1"/>
            </a:solidFill>
            <a:miter lim="800000"/>
            <a:headEnd/>
            <a:tailEnd/>
          </a:ln>
        </p:spPr>
        <p:txBody>
          <a:bodyPr wrap="none" anchor="ctr"/>
          <a:lstStyle/>
          <a:p>
            <a:pPr algn="ctr"/>
            <a:r>
              <a:rPr lang="en-US" sz="2000"/>
              <a:t>IGMP</a:t>
            </a:r>
          </a:p>
        </p:txBody>
      </p:sp>
      <p:sp>
        <p:nvSpPr>
          <p:cNvPr id="23565" name="Rectangle 10"/>
          <p:cNvSpPr>
            <a:spLocks noChangeArrowheads="1"/>
          </p:cNvSpPr>
          <p:nvPr/>
        </p:nvSpPr>
        <p:spPr bwMode="auto">
          <a:xfrm>
            <a:off x="1042988" y="2771775"/>
            <a:ext cx="7272337" cy="600075"/>
          </a:xfrm>
          <a:prstGeom prst="rect">
            <a:avLst/>
          </a:prstGeom>
          <a:solidFill>
            <a:srgbClr val="99FF99"/>
          </a:solidFill>
          <a:ln w="9525">
            <a:solidFill>
              <a:schemeClr val="tx1"/>
            </a:solidFill>
            <a:miter lim="800000"/>
            <a:headEnd/>
            <a:tailEnd/>
          </a:ln>
        </p:spPr>
        <p:txBody>
          <a:bodyPr wrap="none" anchor="ctr"/>
          <a:lstStyle/>
          <a:p>
            <a:endParaRPr lang="ar-SA"/>
          </a:p>
        </p:txBody>
      </p:sp>
      <p:sp>
        <p:nvSpPr>
          <p:cNvPr id="23566" name="Text Box 11"/>
          <p:cNvSpPr txBox="1">
            <a:spLocks noChangeArrowheads="1"/>
          </p:cNvSpPr>
          <p:nvPr/>
        </p:nvSpPr>
        <p:spPr bwMode="auto">
          <a:xfrm>
            <a:off x="1122363" y="2832100"/>
            <a:ext cx="13684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t>Transport</a:t>
            </a:r>
          </a:p>
        </p:txBody>
      </p:sp>
      <p:sp>
        <p:nvSpPr>
          <p:cNvPr id="23567" name="Rectangle 12"/>
          <p:cNvSpPr>
            <a:spLocks noChangeArrowheads="1"/>
          </p:cNvSpPr>
          <p:nvPr/>
        </p:nvSpPr>
        <p:spPr bwMode="auto">
          <a:xfrm>
            <a:off x="3371850" y="2857500"/>
            <a:ext cx="1785938" cy="428625"/>
          </a:xfrm>
          <a:prstGeom prst="rect">
            <a:avLst/>
          </a:prstGeom>
          <a:solidFill>
            <a:srgbClr val="FFFF00"/>
          </a:solidFill>
          <a:ln w="9525">
            <a:solidFill>
              <a:schemeClr val="tx1"/>
            </a:solidFill>
            <a:miter lim="800000"/>
            <a:headEnd/>
            <a:tailEnd/>
          </a:ln>
        </p:spPr>
        <p:txBody>
          <a:bodyPr wrap="none" anchor="ctr"/>
          <a:lstStyle/>
          <a:p>
            <a:pPr algn="ctr"/>
            <a:r>
              <a:rPr lang="en-US"/>
              <a:t>TCP</a:t>
            </a:r>
          </a:p>
        </p:txBody>
      </p:sp>
      <p:sp>
        <p:nvSpPr>
          <p:cNvPr id="23568" name="Rectangle 13"/>
          <p:cNvSpPr>
            <a:spLocks noChangeArrowheads="1"/>
          </p:cNvSpPr>
          <p:nvPr/>
        </p:nvSpPr>
        <p:spPr bwMode="auto">
          <a:xfrm>
            <a:off x="5281613" y="2867025"/>
            <a:ext cx="1785937" cy="428625"/>
          </a:xfrm>
          <a:prstGeom prst="rect">
            <a:avLst/>
          </a:prstGeom>
          <a:solidFill>
            <a:srgbClr val="FFFF00"/>
          </a:solidFill>
          <a:ln w="9525">
            <a:solidFill>
              <a:schemeClr val="tx1"/>
            </a:solidFill>
            <a:miter lim="800000"/>
            <a:headEnd/>
            <a:tailEnd/>
          </a:ln>
        </p:spPr>
        <p:txBody>
          <a:bodyPr wrap="none" anchor="ctr"/>
          <a:lstStyle/>
          <a:p>
            <a:pPr algn="ctr"/>
            <a:r>
              <a:rPr lang="en-US"/>
              <a:t>UDP</a:t>
            </a:r>
          </a:p>
        </p:txBody>
      </p:sp>
      <p:sp>
        <p:nvSpPr>
          <p:cNvPr id="23569" name="Text Box 14"/>
          <p:cNvSpPr txBox="1">
            <a:spLocks noChangeArrowheads="1"/>
          </p:cNvSpPr>
          <p:nvPr/>
        </p:nvSpPr>
        <p:spPr bwMode="auto">
          <a:xfrm>
            <a:off x="1160463" y="3998913"/>
            <a:ext cx="1250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t>Network</a:t>
            </a:r>
          </a:p>
        </p:txBody>
      </p:sp>
      <p:sp>
        <p:nvSpPr>
          <p:cNvPr id="23570" name="Rectangle 15"/>
          <p:cNvSpPr>
            <a:spLocks noChangeArrowheads="1"/>
          </p:cNvSpPr>
          <p:nvPr/>
        </p:nvSpPr>
        <p:spPr bwMode="auto">
          <a:xfrm>
            <a:off x="1042988" y="914400"/>
            <a:ext cx="7272337" cy="1814513"/>
          </a:xfrm>
          <a:prstGeom prst="rect">
            <a:avLst/>
          </a:prstGeom>
          <a:solidFill>
            <a:srgbClr val="FFCC99"/>
          </a:solidFill>
          <a:ln w="9525">
            <a:solidFill>
              <a:schemeClr val="tx1"/>
            </a:solidFill>
            <a:miter lim="800000"/>
            <a:headEnd/>
            <a:tailEnd/>
          </a:ln>
        </p:spPr>
        <p:txBody>
          <a:bodyPr wrap="none" anchor="ctr"/>
          <a:lstStyle/>
          <a:p>
            <a:endParaRPr lang="ar-SA"/>
          </a:p>
        </p:txBody>
      </p:sp>
      <p:sp>
        <p:nvSpPr>
          <p:cNvPr id="23571" name="Text Box 16"/>
          <p:cNvSpPr txBox="1">
            <a:spLocks noChangeArrowheads="1"/>
          </p:cNvSpPr>
          <p:nvPr/>
        </p:nvSpPr>
        <p:spPr bwMode="auto">
          <a:xfrm>
            <a:off x="1127125" y="2193925"/>
            <a:ext cx="1116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t>Session</a:t>
            </a:r>
          </a:p>
        </p:txBody>
      </p:sp>
      <p:sp>
        <p:nvSpPr>
          <p:cNvPr id="23572" name="Text Box 17"/>
          <p:cNvSpPr txBox="1">
            <a:spLocks noChangeArrowheads="1"/>
          </p:cNvSpPr>
          <p:nvPr/>
        </p:nvSpPr>
        <p:spPr bwMode="auto">
          <a:xfrm>
            <a:off x="1122363" y="1617663"/>
            <a:ext cx="168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t>Presentation</a:t>
            </a:r>
          </a:p>
        </p:txBody>
      </p:sp>
      <p:sp>
        <p:nvSpPr>
          <p:cNvPr id="23573" name="Text Box 18"/>
          <p:cNvSpPr txBox="1">
            <a:spLocks noChangeArrowheads="1"/>
          </p:cNvSpPr>
          <p:nvPr/>
        </p:nvSpPr>
        <p:spPr bwMode="auto">
          <a:xfrm>
            <a:off x="1117600" y="1055688"/>
            <a:ext cx="16208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t>Application</a:t>
            </a:r>
          </a:p>
        </p:txBody>
      </p:sp>
      <p:sp>
        <p:nvSpPr>
          <p:cNvPr id="23574" name="Rectangle 19"/>
          <p:cNvSpPr>
            <a:spLocks noChangeArrowheads="1"/>
          </p:cNvSpPr>
          <p:nvPr/>
        </p:nvSpPr>
        <p:spPr bwMode="auto">
          <a:xfrm>
            <a:off x="3043238" y="1085850"/>
            <a:ext cx="957262" cy="1500188"/>
          </a:xfrm>
          <a:prstGeom prst="rect">
            <a:avLst/>
          </a:prstGeom>
          <a:solidFill>
            <a:schemeClr val="bg1"/>
          </a:solidFill>
          <a:ln w="9525">
            <a:solidFill>
              <a:schemeClr val="tx1"/>
            </a:solidFill>
            <a:miter lim="800000"/>
            <a:headEnd/>
            <a:tailEnd/>
          </a:ln>
        </p:spPr>
        <p:txBody>
          <a:bodyPr wrap="none" anchor="ctr"/>
          <a:lstStyle/>
          <a:p>
            <a:pPr algn="ctr"/>
            <a:r>
              <a:rPr lang="en-US"/>
              <a:t>FTP</a:t>
            </a:r>
          </a:p>
        </p:txBody>
      </p:sp>
      <p:sp>
        <p:nvSpPr>
          <p:cNvPr id="23575" name="Rectangle 20"/>
          <p:cNvSpPr>
            <a:spLocks noChangeArrowheads="1"/>
          </p:cNvSpPr>
          <p:nvPr/>
        </p:nvSpPr>
        <p:spPr bwMode="auto">
          <a:xfrm>
            <a:off x="4124325" y="1095375"/>
            <a:ext cx="957263" cy="1500188"/>
          </a:xfrm>
          <a:prstGeom prst="rect">
            <a:avLst/>
          </a:prstGeom>
          <a:solidFill>
            <a:schemeClr val="bg1"/>
          </a:solidFill>
          <a:ln w="9525">
            <a:solidFill>
              <a:schemeClr val="tx1"/>
            </a:solidFill>
            <a:miter lim="800000"/>
            <a:headEnd/>
            <a:tailEnd/>
          </a:ln>
        </p:spPr>
        <p:txBody>
          <a:bodyPr wrap="none" anchor="ctr"/>
          <a:lstStyle/>
          <a:p>
            <a:pPr algn="ctr"/>
            <a:r>
              <a:rPr lang="en-US"/>
              <a:t>HTTP</a:t>
            </a:r>
          </a:p>
        </p:txBody>
      </p:sp>
      <p:sp>
        <p:nvSpPr>
          <p:cNvPr id="23576" name="Rectangle 21"/>
          <p:cNvSpPr>
            <a:spLocks noChangeArrowheads="1"/>
          </p:cNvSpPr>
          <p:nvPr/>
        </p:nvSpPr>
        <p:spPr bwMode="auto">
          <a:xfrm>
            <a:off x="5210175" y="1095375"/>
            <a:ext cx="957263" cy="1500188"/>
          </a:xfrm>
          <a:prstGeom prst="rect">
            <a:avLst/>
          </a:prstGeom>
          <a:solidFill>
            <a:schemeClr val="bg1"/>
          </a:solidFill>
          <a:ln w="9525">
            <a:solidFill>
              <a:schemeClr val="tx1"/>
            </a:solidFill>
            <a:miter lim="800000"/>
            <a:headEnd/>
            <a:tailEnd/>
          </a:ln>
        </p:spPr>
        <p:txBody>
          <a:bodyPr wrap="none" anchor="ctr"/>
          <a:lstStyle/>
          <a:p>
            <a:pPr algn="ctr"/>
            <a:r>
              <a:rPr lang="en-US"/>
              <a:t>DNS</a:t>
            </a:r>
          </a:p>
        </p:txBody>
      </p:sp>
      <p:sp>
        <p:nvSpPr>
          <p:cNvPr id="23577" name="Rectangle 22"/>
          <p:cNvSpPr>
            <a:spLocks noChangeArrowheads="1"/>
          </p:cNvSpPr>
          <p:nvPr/>
        </p:nvSpPr>
        <p:spPr bwMode="auto">
          <a:xfrm>
            <a:off x="6276975" y="1090613"/>
            <a:ext cx="957263" cy="1500187"/>
          </a:xfrm>
          <a:prstGeom prst="rect">
            <a:avLst/>
          </a:prstGeom>
          <a:solidFill>
            <a:schemeClr val="bg1"/>
          </a:solidFill>
          <a:ln w="9525">
            <a:solidFill>
              <a:schemeClr val="tx1"/>
            </a:solidFill>
            <a:miter lim="800000"/>
            <a:headEnd/>
            <a:tailEnd/>
          </a:ln>
        </p:spPr>
        <p:txBody>
          <a:bodyPr wrap="none" anchor="ctr"/>
          <a:lstStyle/>
          <a:p>
            <a:pPr algn="ctr"/>
            <a:r>
              <a:rPr lang="en-US"/>
              <a:t>NFS</a:t>
            </a:r>
          </a:p>
        </p:txBody>
      </p:sp>
      <p:sp>
        <p:nvSpPr>
          <p:cNvPr id="23578" name="Text Box 23"/>
          <p:cNvSpPr txBox="1">
            <a:spLocks noChangeArrowheads="1"/>
          </p:cNvSpPr>
          <p:nvPr/>
        </p:nvSpPr>
        <p:spPr bwMode="auto">
          <a:xfrm>
            <a:off x="7299325" y="1401763"/>
            <a:ext cx="641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l" rtl="0" eaLnBrk="0" fontAlgn="base" hangingPunct="0">
              <a:spcBef>
                <a:spcPct val="0"/>
              </a:spcBef>
              <a:spcAft>
                <a:spcPct val="0"/>
              </a:spcAft>
              <a:defRPr sz="2400">
                <a:solidFill>
                  <a:schemeClr val="tx1"/>
                </a:solidFill>
                <a:latin typeface="Times New Roman" pitchFamily="18" charset="0"/>
              </a:defRPr>
            </a:lvl6pPr>
            <a:lvl7pPr marL="2971800" indent="-228600" algn="l" rtl="0" eaLnBrk="0" fontAlgn="base" hangingPunct="0">
              <a:spcBef>
                <a:spcPct val="0"/>
              </a:spcBef>
              <a:spcAft>
                <a:spcPct val="0"/>
              </a:spcAft>
              <a:defRPr sz="2400">
                <a:solidFill>
                  <a:schemeClr val="tx1"/>
                </a:solidFill>
                <a:latin typeface="Times New Roman" pitchFamily="18" charset="0"/>
              </a:defRPr>
            </a:lvl7pPr>
            <a:lvl8pPr marL="3429000" indent="-228600" algn="l" rtl="0" eaLnBrk="0" fontAlgn="base" hangingPunct="0">
              <a:spcBef>
                <a:spcPct val="0"/>
              </a:spcBef>
              <a:spcAft>
                <a:spcPct val="0"/>
              </a:spcAft>
              <a:defRPr sz="2400">
                <a:solidFill>
                  <a:schemeClr val="tx1"/>
                </a:solidFill>
                <a:latin typeface="Times New Roman" pitchFamily="18" charset="0"/>
              </a:defRPr>
            </a:lvl8pPr>
            <a:lvl9pPr marL="3886200" indent="-228600" algn="l" rtl="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3600" b="1"/>
              <a:t>…</a:t>
            </a:r>
          </a:p>
        </p:txBody>
      </p:sp>
      <p:sp>
        <p:nvSpPr>
          <p:cNvPr id="27" name="Text Box 4"/>
          <p:cNvSpPr txBox="1">
            <a:spLocks noChangeArrowheads="1"/>
          </p:cNvSpPr>
          <p:nvPr/>
        </p:nvSpPr>
        <p:spPr bwMode="auto">
          <a:xfrm>
            <a:off x="1249562" y="6242447"/>
            <a:ext cx="6827638"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2.16  </a:t>
            </a:r>
            <a:r>
              <a:rPr lang="en-US" sz="3400" i="1" dirty="0"/>
              <a:t>TCP/IP and OSI model</a:t>
            </a:r>
          </a:p>
        </p:txBody>
      </p:sp>
    </p:spTree>
    <p:extLst>
      <p:ext uri="{BB962C8B-B14F-4D97-AF65-F5344CB8AC3E}">
        <p14:creationId xmlns:p14="http://schemas.microsoft.com/office/powerpoint/2010/main" val="196094619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r>
              <a:rPr lang="en-US"/>
              <a:t>2.</a:t>
            </a:r>
            <a:fld id="{80F245B6-A134-40B1-B62B-0C2EBD841BB0}" type="slidenum">
              <a:rPr lang="en-US"/>
              <a:pPr/>
              <a:t>56</a:t>
            </a:fld>
            <a:endParaRPr lang="en-US"/>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212726" cy="584775"/>
          </a:xfrm>
          <a:prstGeom prst="rect">
            <a:avLst/>
          </a:prstGeom>
          <a:noFill/>
          <a:ln w="9525">
            <a:noFill/>
            <a:miter lim="800000"/>
            <a:headEnd/>
            <a:tailEnd/>
          </a:ln>
          <a:effectLst/>
        </p:spPr>
        <p:txBody>
          <a:bodyPr wrap="none">
            <a:spAutoFit/>
          </a:bodyPr>
          <a:lstStyle/>
          <a:p>
            <a:r>
              <a:rPr lang="en-US" sz="3200" dirty="0">
                <a:effectLst>
                  <a:outerShdw blurRad="38100" dist="38100" dir="2700000" algn="tl">
                    <a:srgbClr val="C0C0C0"/>
                  </a:outerShdw>
                </a:effectLst>
                <a:latin typeface="Times" pitchFamily="18" charset="0"/>
              </a:rPr>
              <a:t>2-4   TCP/IP </a:t>
            </a:r>
            <a:r>
              <a:rPr lang="en-US" sz="3200" dirty="0" smtClean="0">
                <a:effectLst>
                  <a:outerShdw blurRad="38100" dist="38100" dir="2700000" algn="tl">
                    <a:srgbClr val="C0C0C0"/>
                  </a:outerShdw>
                </a:effectLst>
                <a:latin typeface="Times" pitchFamily="18" charset="0"/>
              </a:rPr>
              <a:t>PROTOCOL SUITE </a:t>
            </a:r>
            <a:endParaRPr lang="en-US" sz="32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1" name="Rectangle 5"/>
          <p:cNvSpPr>
            <a:spLocks noChangeArrowheads="1"/>
          </p:cNvSpPr>
          <p:nvPr/>
        </p:nvSpPr>
        <p:spPr bwMode="auto">
          <a:xfrm>
            <a:off x="228600" y="1143000"/>
            <a:ext cx="8610600" cy="5139869"/>
          </a:xfrm>
          <a:prstGeom prst="rect">
            <a:avLst/>
          </a:prstGeom>
          <a:noFill/>
          <a:ln w="9525">
            <a:noFill/>
            <a:miter lim="800000"/>
            <a:headEnd/>
            <a:tailEnd/>
          </a:ln>
          <a:effectLst/>
        </p:spPr>
        <p:txBody>
          <a:bodyPr anchor="ctr">
            <a:spAutoFit/>
          </a:bodyPr>
          <a:lstStyle/>
          <a:p>
            <a:pPr>
              <a:buFont typeface="Arial" pitchFamily="34" charset="0"/>
              <a:buChar char="•"/>
            </a:pPr>
            <a:r>
              <a:rPr lang="en-US" sz="2800" i="1" dirty="0" smtClean="0"/>
              <a:t> </a:t>
            </a:r>
            <a:r>
              <a:rPr lang="en-US" sz="3400" b="0" dirty="0">
                <a:latin typeface="+mn-lt"/>
              </a:rPr>
              <a:t>TCP/IP is a hierarchical protocol made up of interactive modules, each of which provides a specific functionality.</a:t>
            </a:r>
          </a:p>
          <a:p>
            <a:pPr>
              <a:buFont typeface="Arial" pitchFamily="34" charset="0"/>
              <a:buChar char="•"/>
            </a:pPr>
            <a:r>
              <a:rPr lang="en-US" sz="3400" b="0" dirty="0">
                <a:latin typeface="+mn-lt"/>
              </a:rPr>
              <a:t>The layers of the TCP/IP protocol suite contain relatively independent protocols.</a:t>
            </a:r>
          </a:p>
          <a:p>
            <a:pPr>
              <a:buFont typeface="Arial" pitchFamily="34" charset="0"/>
              <a:buChar char="•"/>
            </a:pPr>
            <a:r>
              <a:rPr lang="en-US" sz="3400" b="0" dirty="0">
                <a:latin typeface="+mn-lt"/>
              </a:rPr>
              <a:t> The term hierarchical  means that each upper-level protocol is supported by one or more lower-level protocols.</a:t>
            </a:r>
          </a:p>
          <a:p>
            <a:endParaRPr lang="en-US" sz="2800" i="1" dirty="0" smtClean="0">
              <a:effectLst>
                <a:outerShdw blurRad="38100" dist="38100" dir="2700000" algn="tl">
                  <a:srgbClr val="C0C0C0"/>
                </a:outerShdw>
              </a:effectLst>
            </a:endParaRPr>
          </a:p>
          <a:p>
            <a:endParaRPr lang="en-US" sz="2800" i="1" dirty="0">
              <a:effectLst>
                <a:outerShdw blurRad="38100" dist="38100" dir="2700000" algn="tl">
                  <a:srgbClr val="C0C0C0"/>
                </a:outerShdw>
              </a:effectLst>
            </a:endParaRPr>
          </a:p>
        </p:txBody>
      </p:sp>
      <p:sp>
        <p:nvSpPr>
          <p:cNvPr id="679942" name="Rectangle 6"/>
          <p:cNvSpPr>
            <a:spLocks noChangeArrowheads="1"/>
          </p:cNvSpPr>
          <p:nvPr/>
        </p:nvSpPr>
        <p:spPr bwMode="auto">
          <a:xfrm>
            <a:off x="152400" y="481965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Content Placeholder 9"/>
          <p:cNvSpPr>
            <a:spLocks noGrp="1"/>
          </p:cNvSpPr>
          <p:nvPr>
            <p:ph/>
          </p:nvPr>
        </p:nvSpPr>
        <p:spPr>
          <a:xfrm>
            <a:off x="228600" y="838200"/>
            <a:ext cx="8229600" cy="5851525"/>
          </a:xfrm>
        </p:spPr>
        <p:txBody>
          <a:bodyPr/>
          <a:lstStyle/>
          <a:p>
            <a:r>
              <a:rPr lang="en-US" sz="3600" b="1" dirty="0" smtClean="0"/>
              <a:t>Physical and Data Link Layers</a:t>
            </a:r>
          </a:p>
          <a:p>
            <a:pPr lvl="1"/>
            <a:r>
              <a:rPr lang="en-US" sz="3400" dirty="0" smtClean="0"/>
              <a:t>No specific protocol is defined </a:t>
            </a:r>
            <a:r>
              <a:rPr lang="en-US" sz="3400" dirty="0" smtClean="0"/>
              <a:t>at this </a:t>
            </a:r>
            <a:r>
              <a:rPr lang="en-US" sz="3400" dirty="0" smtClean="0"/>
              <a:t>layer, rather, TCP/IP model supports all </a:t>
            </a:r>
            <a:r>
              <a:rPr lang="en-US" sz="3400" dirty="0" smtClean="0"/>
              <a:t>the standard and proprietary protocols</a:t>
            </a:r>
            <a:r>
              <a:rPr lang="en-US" sz="3400" dirty="0" smtClean="0"/>
              <a:t>.</a:t>
            </a:r>
          </a:p>
          <a:p>
            <a:pPr lvl="1"/>
            <a:r>
              <a:rPr lang="en-US" sz="3400" dirty="0" smtClean="0"/>
              <a:t>For instance, a network in a TCP/IP internetwork can be a local-area network or a wide-area network.</a:t>
            </a:r>
            <a:endParaRPr lang="en-US" sz="3400" dirty="0" smtClean="0"/>
          </a:p>
          <a:p>
            <a:pPr lvl="1">
              <a:buNone/>
            </a:pPr>
            <a:endParaRPr lang="en-US" sz="2000" dirty="0" smtClean="0"/>
          </a:p>
          <a:p>
            <a:endParaRPr lang="en-US" dirty="0"/>
          </a:p>
        </p:txBody>
      </p:sp>
      <p:sp>
        <p:nvSpPr>
          <p:cNvPr id="8" name="Slide Number Placeholder 1"/>
          <p:cNvSpPr>
            <a:spLocks noGrp="1"/>
          </p:cNvSpPr>
          <p:nvPr>
            <p:ph type="sldNum" sz="quarter" idx="10"/>
          </p:nvPr>
        </p:nvSpPr>
        <p:spPr/>
        <p:txBody>
          <a:bodyPr/>
          <a:lstStyle/>
          <a:p>
            <a:r>
              <a:rPr lang="en-US" dirty="0" smtClean="0"/>
              <a:t>2.</a:t>
            </a:r>
            <a:fld id="{80F245B6-A134-40B1-B62B-0C2EBD841BB0}" type="slidenum">
              <a:rPr lang="en-US" smtClean="0"/>
              <a:pPr/>
              <a:t>57</a:t>
            </a:fld>
            <a:endParaRPr lang="en-US" dirty="0"/>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110134" cy="584775"/>
          </a:xfrm>
          <a:prstGeom prst="rect">
            <a:avLst/>
          </a:prstGeom>
          <a:noFill/>
          <a:ln w="9525">
            <a:noFill/>
            <a:miter lim="800000"/>
            <a:headEnd/>
            <a:tailEnd/>
          </a:ln>
          <a:effectLst/>
        </p:spPr>
        <p:txBody>
          <a:bodyPr wrap="none">
            <a:spAutoFit/>
          </a:bodyPr>
          <a:lstStyle/>
          <a:p>
            <a:r>
              <a:rPr lang="en-US" sz="3200" dirty="0">
                <a:effectLst>
                  <a:outerShdw blurRad="38100" dist="38100" dir="2700000" algn="tl">
                    <a:srgbClr val="C0C0C0"/>
                  </a:outerShdw>
                </a:effectLst>
                <a:latin typeface="Times" pitchFamily="18" charset="0"/>
              </a:rPr>
              <a:t>2-4   TCP/IP PROTOCOL </a:t>
            </a:r>
            <a:r>
              <a:rPr lang="en-US" sz="3200" dirty="0" smtClean="0">
                <a:effectLst>
                  <a:outerShdw blurRad="38100" dist="38100" dir="2700000" algn="tl">
                    <a:srgbClr val="C0C0C0"/>
                  </a:outerShdw>
                </a:effectLst>
                <a:latin typeface="Times" pitchFamily="18" charset="0"/>
              </a:rPr>
              <a:t>SUITE</a:t>
            </a:r>
            <a:endParaRPr lang="en-US" sz="32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2" name="Rectangle 6"/>
          <p:cNvSpPr>
            <a:spLocks noChangeArrowheads="1"/>
          </p:cNvSpPr>
          <p:nvPr/>
        </p:nvSpPr>
        <p:spPr bwMode="auto">
          <a:xfrm>
            <a:off x="152400" y="481965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extLst>
      <p:ext uri="{BB962C8B-B14F-4D97-AF65-F5344CB8AC3E}">
        <p14:creationId xmlns:p14="http://schemas.microsoft.com/office/powerpoint/2010/main" val="78011267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Content Placeholder 9"/>
          <p:cNvSpPr>
            <a:spLocks noGrp="1"/>
          </p:cNvSpPr>
          <p:nvPr>
            <p:ph/>
          </p:nvPr>
        </p:nvSpPr>
        <p:spPr>
          <a:xfrm>
            <a:off x="228600" y="1143000"/>
            <a:ext cx="8229600" cy="5546725"/>
          </a:xfrm>
        </p:spPr>
        <p:txBody>
          <a:bodyPr/>
          <a:lstStyle/>
          <a:p>
            <a:r>
              <a:rPr lang="en-US" sz="3600" b="1" dirty="0" smtClean="0"/>
              <a:t>Network </a:t>
            </a:r>
            <a:r>
              <a:rPr lang="en-US" sz="3600" b="1" dirty="0" smtClean="0"/>
              <a:t>layer </a:t>
            </a:r>
            <a:r>
              <a:rPr lang="en-US" sz="3600" b="1" dirty="0" smtClean="0"/>
              <a:t>(internetwork </a:t>
            </a:r>
            <a:r>
              <a:rPr lang="en-US" sz="3600" b="1" dirty="0" smtClean="0"/>
              <a:t>layer)</a:t>
            </a:r>
          </a:p>
          <a:p>
            <a:pPr lvl="1"/>
            <a:r>
              <a:rPr lang="en-US" sz="3400" dirty="0" smtClean="0"/>
              <a:t>TCP/IP at this layer supports the Internetworking Protocol (IP)</a:t>
            </a:r>
          </a:p>
          <a:p>
            <a:pPr lvl="1"/>
            <a:r>
              <a:rPr lang="en-US" sz="3400" dirty="0" smtClean="0"/>
              <a:t>There are also some other protocols that support data movement in this layer. Including: ARP, RARP, ICMP, and IGMP.</a:t>
            </a:r>
          </a:p>
          <a:p>
            <a:endParaRPr lang="en-US" dirty="0"/>
          </a:p>
        </p:txBody>
      </p:sp>
      <p:sp>
        <p:nvSpPr>
          <p:cNvPr id="8" name="Slide Number Placeholder 1"/>
          <p:cNvSpPr>
            <a:spLocks noGrp="1"/>
          </p:cNvSpPr>
          <p:nvPr>
            <p:ph type="sldNum" sz="quarter" idx="10"/>
          </p:nvPr>
        </p:nvSpPr>
        <p:spPr/>
        <p:txBody>
          <a:bodyPr/>
          <a:lstStyle/>
          <a:p>
            <a:r>
              <a:rPr lang="en-US" dirty="0" smtClean="0"/>
              <a:t>2.</a:t>
            </a:r>
            <a:fld id="{80F245B6-A134-40B1-B62B-0C2EBD841BB0}" type="slidenum">
              <a:rPr lang="en-US" smtClean="0"/>
              <a:pPr/>
              <a:t>58</a:t>
            </a:fld>
            <a:endParaRPr lang="en-US" dirty="0"/>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110134" cy="584775"/>
          </a:xfrm>
          <a:prstGeom prst="rect">
            <a:avLst/>
          </a:prstGeom>
          <a:noFill/>
          <a:ln w="9525">
            <a:noFill/>
            <a:miter lim="800000"/>
            <a:headEnd/>
            <a:tailEnd/>
          </a:ln>
          <a:effectLst/>
        </p:spPr>
        <p:txBody>
          <a:bodyPr wrap="none">
            <a:spAutoFit/>
          </a:bodyPr>
          <a:lstStyle/>
          <a:p>
            <a:r>
              <a:rPr lang="en-US" sz="3200" dirty="0">
                <a:effectLst>
                  <a:outerShdw blurRad="38100" dist="38100" dir="2700000" algn="tl">
                    <a:srgbClr val="C0C0C0"/>
                  </a:outerShdw>
                </a:effectLst>
                <a:latin typeface="Times" pitchFamily="18" charset="0"/>
              </a:rPr>
              <a:t>2-4   TCP/IP PROTOCOL </a:t>
            </a:r>
            <a:r>
              <a:rPr lang="en-US" sz="3200" dirty="0" smtClean="0">
                <a:effectLst>
                  <a:outerShdw blurRad="38100" dist="38100" dir="2700000" algn="tl">
                    <a:srgbClr val="C0C0C0"/>
                  </a:outerShdw>
                </a:effectLst>
                <a:latin typeface="Times" pitchFamily="18" charset="0"/>
              </a:rPr>
              <a:t>SUITE</a:t>
            </a:r>
            <a:endParaRPr lang="en-US" sz="32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2" name="Rectangle 6"/>
          <p:cNvSpPr>
            <a:spLocks noChangeArrowheads="1"/>
          </p:cNvSpPr>
          <p:nvPr/>
        </p:nvSpPr>
        <p:spPr bwMode="auto">
          <a:xfrm>
            <a:off x="152400" y="481965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Content Placeholder 9"/>
          <p:cNvSpPr>
            <a:spLocks noGrp="1"/>
          </p:cNvSpPr>
          <p:nvPr>
            <p:ph/>
          </p:nvPr>
        </p:nvSpPr>
        <p:spPr>
          <a:xfrm>
            <a:off x="228600" y="1143000"/>
            <a:ext cx="8610600" cy="5546725"/>
          </a:xfrm>
        </p:spPr>
        <p:txBody>
          <a:bodyPr/>
          <a:lstStyle/>
          <a:p>
            <a:r>
              <a:rPr lang="en-US" sz="3400" b="1" i="1" dirty="0" smtClean="0">
                <a:solidFill>
                  <a:srgbClr val="C00000"/>
                </a:solidFill>
              </a:rPr>
              <a:t>Internetworking </a:t>
            </a:r>
            <a:r>
              <a:rPr lang="en-US" sz="3400" b="1" i="1" dirty="0" smtClean="0">
                <a:solidFill>
                  <a:srgbClr val="C00000"/>
                </a:solidFill>
              </a:rPr>
              <a:t>Protocol (IP)</a:t>
            </a:r>
          </a:p>
          <a:p>
            <a:pPr lvl="1">
              <a:buFont typeface="Wingdings" pitchFamily="2" charset="2"/>
              <a:buChar char="Ø"/>
            </a:pPr>
            <a:r>
              <a:rPr lang="en-US" sz="3200" dirty="0" smtClean="0"/>
              <a:t>Most important protocol of the TCP/IP network stack!  </a:t>
            </a:r>
          </a:p>
          <a:p>
            <a:pPr lvl="1">
              <a:buFont typeface="Wingdings" pitchFamily="2" charset="2"/>
              <a:buChar char="Ø"/>
            </a:pPr>
            <a:r>
              <a:rPr lang="en-US" sz="3200" dirty="0" smtClean="0"/>
              <a:t>Implements internetworking.</a:t>
            </a:r>
          </a:p>
          <a:p>
            <a:pPr lvl="1">
              <a:buFont typeface="Wingdings" pitchFamily="2" charset="2"/>
              <a:buChar char="Ø"/>
            </a:pPr>
            <a:r>
              <a:rPr lang="en-US" sz="3200" dirty="0" smtClean="0"/>
              <a:t>IP </a:t>
            </a:r>
            <a:r>
              <a:rPr lang="en-US" sz="3200" dirty="0" smtClean="0"/>
              <a:t>is an unreliable and connectionless protocol- a best-effort delivery.</a:t>
            </a:r>
          </a:p>
          <a:p>
            <a:pPr lvl="1">
              <a:buFont typeface="Wingdings" pitchFamily="2" charset="2"/>
              <a:buChar char="Ø"/>
            </a:pPr>
            <a:r>
              <a:rPr lang="en-US" sz="3200" dirty="0" smtClean="0"/>
              <a:t>It is host-to-host protocol</a:t>
            </a:r>
            <a:r>
              <a:rPr lang="en-US" sz="3200" dirty="0" smtClean="0"/>
              <a:t>.</a:t>
            </a:r>
          </a:p>
          <a:p>
            <a:pPr>
              <a:buFont typeface="Wingdings" pitchFamily="2" charset="2"/>
              <a:buChar char="Ø"/>
            </a:pPr>
            <a:endParaRPr lang="en-US" sz="3600" dirty="0" smtClean="0"/>
          </a:p>
          <a:p>
            <a:endParaRPr lang="en-US" dirty="0"/>
          </a:p>
        </p:txBody>
      </p:sp>
      <p:sp>
        <p:nvSpPr>
          <p:cNvPr id="8" name="Slide Number Placeholder 1"/>
          <p:cNvSpPr>
            <a:spLocks noGrp="1"/>
          </p:cNvSpPr>
          <p:nvPr>
            <p:ph type="sldNum" sz="quarter" idx="10"/>
          </p:nvPr>
        </p:nvSpPr>
        <p:spPr/>
        <p:txBody>
          <a:bodyPr/>
          <a:lstStyle/>
          <a:p>
            <a:r>
              <a:rPr lang="en-US" dirty="0" smtClean="0"/>
              <a:t>2.</a:t>
            </a:r>
            <a:fld id="{80F245B6-A134-40B1-B62B-0C2EBD841BB0}" type="slidenum">
              <a:rPr lang="en-US" smtClean="0"/>
              <a:pPr/>
              <a:t>59</a:t>
            </a:fld>
            <a:endParaRPr lang="en-US" dirty="0"/>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176947" cy="615553"/>
          </a:xfrm>
          <a:prstGeom prst="rect">
            <a:avLst/>
          </a:prstGeom>
          <a:noFill/>
          <a:ln w="9525">
            <a:noFill/>
            <a:miter lim="800000"/>
            <a:headEnd/>
            <a:tailEnd/>
          </a:ln>
          <a:effectLst/>
        </p:spPr>
        <p:txBody>
          <a:bodyPr wrap="none">
            <a:spAutoFit/>
          </a:bodyPr>
          <a:lstStyle/>
          <a:p>
            <a:r>
              <a:rPr lang="en-US" sz="3400" dirty="0" smtClean="0">
                <a:effectLst>
                  <a:outerShdw blurRad="38100" dist="38100" dir="2700000" algn="tl">
                    <a:srgbClr val="C0C0C0"/>
                  </a:outerShdw>
                </a:effectLst>
                <a:latin typeface="Times" pitchFamily="18" charset="0"/>
              </a:rPr>
              <a:t>Protocols at The Network Layer</a:t>
            </a:r>
            <a:endParaRPr lang="en-US" sz="34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2" name="Rectangle 6"/>
          <p:cNvSpPr>
            <a:spLocks noChangeArrowheads="1"/>
          </p:cNvSpPr>
          <p:nvPr/>
        </p:nvSpPr>
        <p:spPr bwMode="auto">
          <a:xfrm>
            <a:off x="152400" y="481965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extLst>
      <p:ext uri="{BB962C8B-B14F-4D97-AF65-F5344CB8AC3E}">
        <p14:creationId xmlns:p14="http://schemas.microsoft.com/office/powerpoint/2010/main" val="31817719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Concept of Layers</a:t>
            </a:r>
            <a:endParaRPr lang="ar-SA" dirty="0"/>
          </a:p>
        </p:txBody>
      </p:sp>
      <p:sp>
        <p:nvSpPr>
          <p:cNvPr id="4" name="Content Placeholder 3"/>
          <p:cNvSpPr>
            <a:spLocks noGrp="1"/>
          </p:cNvSpPr>
          <p:nvPr>
            <p:ph idx="1"/>
          </p:nvPr>
        </p:nvSpPr>
        <p:spPr>
          <a:xfrm>
            <a:off x="304800" y="1219200"/>
            <a:ext cx="8686800" cy="4525963"/>
          </a:xfrm>
        </p:spPr>
        <p:txBody>
          <a:bodyPr/>
          <a:lstStyle/>
          <a:p>
            <a:r>
              <a:rPr lang="en-US" sz="3600" dirty="0"/>
              <a:t>We use the concept of </a:t>
            </a:r>
            <a:r>
              <a:rPr lang="en-US" sz="3600" dirty="0">
                <a:solidFill>
                  <a:srgbClr val="C00000"/>
                </a:solidFill>
                <a:effectLst>
                  <a:outerShdw blurRad="38100" dist="38100" dir="2700000" algn="tl">
                    <a:srgbClr val="000000">
                      <a:alpha val="43137"/>
                    </a:srgbClr>
                  </a:outerShdw>
                </a:effectLst>
              </a:rPr>
              <a:t>layers</a:t>
            </a:r>
            <a:r>
              <a:rPr lang="en-US" sz="3600" dirty="0">
                <a:solidFill>
                  <a:srgbClr val="C00000"/>
                </a:solidFill>
              </a:rPr>
              <a:t> </a:t>
            </a:r>
            <a:r>
              <a:rPr lang="en-US" sz="3600" dirty="0"/>
              <a:t>in our daily life. </a:t>
            </a:r>
            <a:endParaRPr lang="en-US" sz="3600" dirty="0" smtClean="0"/>
          </a:p>
          <a:p>
            <a:r>
              <a:rPr lang="en-US" sz="3600" dirty="0" smtClean="0"/>
              <a:t>As </a:t>
            </a:r>
            <a:r>
              <a:rPr lang="en-US" sz="3600" dirty="0"/>
              <a:t>an example, let us consider two friends who communicate through postal mail. The process of sending a letter to a friend would be complex if there were no services available from the post office. </a:t>
            </a:r>
          </a:p>
          <a:p>
            <a:endParaRPr lang="ar-SA" dirty="0"/>
          </a:p>
        </p:txBody>
      </p:sp>
      <p:sp>
        <p:nvSpPr>
          <p:cNvPr id="2" name="Slide Number Placeholder 1"/>
          <p:cNvSpPr>
            <a:spLocks noGrp="1"/>
          </p:cNvSpPr>
          <p:nvPr>
            <p:ph type="sldNum" sz="quarter" idx="10"/>
          </p:nvPr>
        </p:nvSpPr>
        <p:spPr/>
        <p:txBody>
          <a:bodyPr/>
          <a:lstStyle/>
          <a:p>
            <a:r>
              <a:rPr lang="en-US" smtClean="0"/>
              <a:t>2.</a:t>
            </a:r>
            <a:fld id="{9438122F-8990-4B8C-ADE5-D2F4E72555BD}" type="slidenum">
              <a:rPr lang="en-US" smtClean="0"/>
              <a:pPr/>
              <a:t>6</a:t>
            </a:fld>
            <a:endParaRPr lang="en-US"/>
          </a:p>
        </p:txBody>
      </p:sp>
    </p:spTree>
    <p:extLst>
      <p:ext uri="{BB962C8B-B14F-4D97-AF65-F5344CB8AC3E}">
        <p14:creationId xmlns:p14="http://schemas.microsoft.com/office/powerpoint/2010/main" val="36770067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Content Placeholder 9"/>
          <p:cNvSpPr>
            <a:spLocks noGrp="1"/>
          </p:cNvSpPr>
          <p:nvPr>
            <p:ph/>
          </p:nvPr>
        </p:nvSpPr>
        <p:spPr>
          <a:xfrm>
            <a:off x="228600" y="1143000"/>
            <a:ext cx="8610600" cy="5546725"/>
          </a:xfrm>
        </p:spPr>
        <p:txBody>
          <a:bodyPr/>
          <a:lstStyle/>
          <a:p>
            <a:r>
              <a:rPr lang="en-US" sz="3400" b="1" i="1" dirty="0" smtClean="0">
                <a:solidFill>
                  <a:srgbClr val="C00000"/>
                </a:solidFill>
              </a:rPr>
              <a:t>Address </a:t>
            </a:r>
            <a:r>
              <a:rPr lang="en-US" sz="3400" b="1" i="1" dirty="0">
                <a:solidFill>
                  <a:srgbClr val="C00000"/>
                </a:solidFill>
              </a:rPr>
              <a:t>Resolution Protocol (ARP)</a:t>
            </a:r>
          </a:p>
          <a:p>
            <a:pPr lvl="1">
              <a:buFont typeface="Wingdings" pitchFamily="2" charset="2"/>
              <a:buChar char="Ø"/>
            </a:pPr>
            <a:r>
              <a:rPr lang="en-US" sz="3200" dirty="0"/>
              <a:t>It is used to find the physical address (NIC) of the node after its Network address is known</a:t>
            </a:r>
            <a:r>
              <a:rPr lang="en-US" sz="3200" dirty="0" smtClean="0"/>
              <a:t>.</a:t>
            </a:r>
          </a:p>
          <a:p>
            <a:pPr lvl="1">
              <a:buFont typeface="Wingdings" pitchFamily="2" charset="2"/>
              <a:buChar char="Ø"/>
            </a:pPr>
            <a:endParaRPr lang="en-US" sz="3200" dirty="0" smtClean="0"/>
          </a:p>
          <a:p>
            <a:r>
              <a:rPr lang="en-US" sz="3400" b="1" i="1" dirty="0">
                <a:solidFill>
                  <a:srgbClr val="C00000"/>
                </a:solidFill>
              </a:rPr>
              <a:t>Reverse Address Resolution Protocol (RARP)</a:t>
            </a:r>
          </a:p>
          <a:p>
            <a:pPr lvl="1">
              <a:buFont typeface="Wingdings" pitchFamily="2" charset="2"/>
              <a:buChar char="Ø"/>
            </a:pPr>
            <a:r>
              <a:rPr lang="en-US" sz="3200" dirty="0"/>
              <a:t>It is used to find the Internet address of the node after its physical address is known.</a:t>
            </a:r>
          </a:p>
          <a:p>
            <a:pPr>
              <a:buFont typeface="Wingdings" pitchFamily="2" charset="2"/>
              <a:buChar char="Ø"/>
            </a:pPr>
            <a:endParaRPr lang="en-US" sz="3600" dirty="0"/>
          </a:p>
          <a:p>
            <a:pPr>
              <a:buFont typeface="Wingdings" pitchFamily="2" charset="2"/>
              <a:buChar char="Ø"/>
            </a:pPr>
            <a:endParaRPr lang="en-US" sz="3600" dirty="0" smtClean="0"/>
          </a:p>
          <a:p>
            <a:endParaRPr lang="en-US" dirty="0"/>
          </a:p>
        </p:txBody>
      </p:sp>
      <p:sp>
        <p:nvSpPr>
          <p:cNvPr id="8" name="Slide Number Placeholder 1"/>
          <p:cNvSpPr>
            <a:spLocks noGrp="1"/>
          </p:cNvSpPr>
          <p:nvPr>
            <p:ph type="sldNum" sz="quarter" idx="10"/>
          </p:nvPr>
        </p:nvSpPr>
        <p:spPr/>
        <p:txBody>
          <a:bodyPr/>
          <a:lstStyle/>
          <a:p>
            <a:r>
              <a:rPr lang="en-US" dirty="0" smtClean="0"/>
              <a:t>2.</a:t>
            </a:r>
            <a:fld id="{80F245B6-A134-40B1-B62B-0C2EBD841BB0}" type="slidenum">
              <a:rPr lang="en-US" smtClean="0"/>
              <a:pPr/>
              <a:t>60</a:t>
            </a:fld>
            <a:endParaRPr lang="en-US" dirty="0"/>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176947" cy="615553"/>
          </a:xfrm>
          <a:prstGeom prst="rect">
            <a:avLst/>
          </a:prstGeom>
          <a:noFill/>
          <a:ln w="9525">
            <a:noFill/>
            <a:miter lim="800000"/>
            <a:headEnd/>
            <a:tailEnd/>
          </a:ln>
          <a:effectLst/>
        </p:spPr>
        <p:txBody>
          <a:bodyPr wrap="none">
            <a:spAutoFit/>
          </a:bodyPr>
          <a:lstStyle/>
          <a:p>
            <a:r>
              <a:rPr lang="en-US" sz="3400" dirty="0" smtClean="0">
                <a:effectLst>
                  <a:outerShdw blurRad="38100" dist="38100" dir="2700000" algn="tl">
                    <a:srgbClr val="C0C0C0"/>
                  </a:outerShdw>
                </a:effectLst>
                <a:latin typeface="Times" pitchFamily="18" charset="0"/>
              </a:rPr>
              <a:t>Protocols at The Network Layer</a:t>
            </a:r>
            <a:endParaRPr lang="en-US" sz="34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2" name="Rectangle 6"/>
          <p:cNvSpPr>
            <a:spLocks noChangeArrowheads="1"/>
          </p:cNvSpPr>
          <p:nvPr/>
        </p:nvSpPr>
        <p:spPr bwMode="auto">
          <a:xfrm>
            <a:off x="152400" y="481965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extLst>
      <p:ext uri="{BB962C8B-B14F-4D97-AF65-F5344CB8AC3E}">
        <p14:creationId xmlns:p14="http://schemas.microsoft.com/office/powerpoint/2010/main" val="275034393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Content Placeholder 9"/>
          <p:cNvSpPr>
            <a:spLocks noGrp="1"/>
          </p:cNvSpPr>
          <p:nvPr>
            <p:ph/>
          </p:nvPr>
        </p:nvSpPr>
        <p:spPr>
          <a:xfrm>
            <a:off x="0" y="1066800"/>
            <a:ext cx="8966200" cy="5622925"/>
          </a:xfrm>
        </p:spPr>
        <p:txBody>
          <a:bodyPr/>
          <a:lstStyle/>
          <a:p>
            <a:r>
              <a:rPr lang="en-US" sz="3400" b="1" i="1" dirty="0">
                <a:solidFill>
                  <a:srgbClr val="C00000"/>
                </a:solidFill>
              </a:rPr>
              <a:t>Internet Control Message Protocol (ICMP)</a:t>
            </a:r>
          </a:p>
          <a:p>
            <a:pPr lvl="1">
              <a:buFont typeface="Wingdings" pitchFamily="2" charset="2"/>
              <a:buChar char="Ø"/>
            </a:pPr>
            <a:r>
              <a:rPr lang="en-US" sz="3200" dirty="0"/>
              <a:t>It is used by hosts and gateways to send notification of </a:t>
            </a:r>
            <a:r>
              <a:rPr lang="en-US" sz="3200" dirty="0" err="1"/>
              <a:t>datagrams</a:t>
            </a:r>
            <a:r>
              <a:rPr lang="en-US" sz="3200" dirty="0"/>
              <a:t> ( packets) problem back to the sender.</a:t>
            </a:r>
          </a:p>
          <a:p>
            <a:r>
              <a:rPr lang="en-US" sz="3400" b="1" i="1" dirty="0" smtClean="0">
                <a:solidFill>
                  <a:srgbClr val="C00000"/>
                </a:solidFill>
              </a:rPr>
              <a:t>Internet Group Message Protocol (IGMP)</a:t>
            </a:r>
          </a:p>
          <a:p>
            <a:pPr lvl="1">
              <a:buFont typeface="Wingdings" pitchFamily="2" charset="2"/>
              <a:buChar char="Ø"/>
            </a:pPr>
            <a:r>
              <a:rPr lang="en-US" sz="3200" dirty="0"/>
              <a:t>It is used to facilitate the simultaneous transmission of messages to a group of recipients.</a:t>
            </a:r>
          </a:p>
          <a:p>
            <a:pPr lvl="1">
              <a:buNone/>
            </a:pPr>
            <a:endParaRPr lang="en-US" sz="2000" b="1" i="1" dirty="0" smtClean="0">
              <a:solidFill>
                <a:srgbClr val="00CC00"/>
              </a:solidFill>
            </a:endParaRPr>
          </a:p>
        </p:txBody>
      </p:sp>
      <p:sp>
        <p:nvSpPr>
          <p:cNvPr id="8" name="Slide Number Placeholder 1"/>
          <p:cNvSpPr>
            <a:spLocks noGrp="1"/>
          </p:cNvSpPr>
          <p:nvPr>
            <p:ph type="sldNum" sz="quarter" idx="10"/>
          </p:nvPr>
        </p:nvSpPr>
        <p:spPr/>
        <p:txBody>
          <a:bodyPr/>
          <a:lstStyle/>
          <a:p>
            <a:r>
              <a:rPr lang="en-US" dirty="0" smtClean="0"/>
              <a:t>2.</a:t>
            </a:r>
            <a:fld id="{80F245B6-A134-40B1-B62B-0C2EBD841BB0}" type="slidenum">
              <a:rPr lang="en-US" smtClean="0"/>
              <a:pPr/>
              <a:t>61</a:t>
            </a:fld>
            <a:endParaRPr lang="en-US" dirty="0"/>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176947" cy="615553"/>
          </a:xfrm>
          <a:prstGeom prst="rect">
            <a:avLst/>
          </a:prstGeom>
          <a:noFill/>
          <a:ln w="9525">
            <a:noFill/>
            <a:miter lim="800000"/>
            <a:headEnd/>
            <a:tailEnd/>
          </a:ln>
          <a:effectLst/>
        </p:spPr>
        <p:txBody>
          <a:bodyPr wrap="none">
            <a:spAutoFit/>
          </a:bodyPr>
          <a:lstStyle/>
          <a:p>
            <a:r>
              <a:rPr lang="en-US" sz="3400" dirty="0">
                <a:effectLst>
                  <a:outerShdw blurRad="38100" dist="38100" dir="2700000" algn="tl">
                    <a:srgbClr val="C0C0C0"/>
                  </a:outerShdw>
                </a:effectLst>
                <a:latin typeface="Times" pitchFamily="18" charset="0"/>
              </a:rPr>
              <a:t>Protocols at The Network Layer</a:t>
            </a:r>
            <a:endParaRPr lang="en-US" sz="34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2" name="Rectangle 6"/>
          <p:cNvSpPr>
            <a:spLocks noChangeArrowheads="1"/>
          </p:cNvSpPr>
          <p:nvPr/>
        </p:nvSpPr>
        <p:spPr bwMode="auto">
          <a:xfrm>
            <a:off x="381000" y="480060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Content Placeholder 9"/>
          <p:cNvSpPr>
            <a:spLocks noGrp="1"/>
          </p:cNvSpPr>
          <p:nvPr>
            <p:ph/>
          </p:nvPr>
        </p:nvSpPr>
        <p:spPr>
          <a:xfrm>
            <a:off x="228600" y="914400"/>
            <a:ext cx="8229600" cy="5775325"/>
          </a:xfrm>
        </p:spPr>
        <p:txBody>
          <a:bodyPr/>
          <a:lstStyle/>
          <a:p>
            <a:r>
              <a:rPr lang="en-US" sz="3400" b="1" dirty="0" smtClean="0"/>
              <a:t>Transport Layer</a:t>
            </a:r>
          </a:p>
          <a:p>
            <a:pPr lvl="1"/>
            <a:r>
              <a:rPr lang="en-US" sz="3200" dirty="0" smtClean="0"/>
              <a:t>In </a:t>
            </a:r>
            <a:r>
              <a:rPr lang="en-US" sz="3200" dirty="0" smtClean="0"/>
              <a:t>this layer, the protocol is responsible for delivery of message from a process to another process. </a:t>
            </a:r>
          </a:p>
          <a:p>
            <a:pPr lvl="1">
              <a:buNone/>
            </a:pPr>
            <a:endParaRPr lang="en-US" sz="2000" dirty="0" smtClean="0"/>
          </a:p>
          <a:p>
            <a:pPr lvl="1">
              <a:buNone/>
            </a:pPr>
            <a:endParaRPr lang="en-US" dirty="0"/>
          </a:p>
        </p:txBody>
      </p:sp>
      <p:sp>
        <p:nvSpPr>
          <p:cNvPr id="8" name="Slide Number Placeholder 1"/>
          <p:cNvSpPr>
            <a:spLocks noGrp="1"/>
          </p:cNvSpPr>
          <p:nvPr>
            <p:ph type="sldNum" sz="quarter" idx="10"/>
          </p:nvPr>
        </p:nvSpPr>
        <p:spPr/>
        <p:txBody>
          <a:bodyPr/>
          <a:lstStyle/>
          <a:p>
            <a:r>
              <a:rPr lang="en-US" dirty="0" smtClean="0"/>
              <a:t>2.</a:t>
            </a:r>
            <a:fld id="{80F245B6-A134-40B1-B62B-0C2EBD841BB0}" type="slidenum">
              <a:rPr lang="en-US" smtClean="0"/>
              <a:pPr/>
              <a:t>62</a:t>
            </a:fld>
            <a:endParaRPr lang="en-US" dirty="0"/>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110134" cy="584775"/>
          </a:xfrm>
          <a:prstGeom prst="rect">
            <a:avLst/>
          </a:prstGeom>
          <a:noFill/>
          <a:ln w="9525">
            <a:noFill/>
            <a:miter lim="800000"/>
            <a:headEnd/>
            <a:tailEnd/>
          </a:ln>
          <a:effectLst/>
        </p:spPr>
        <p:txBody>
          <a:bodyPr wrap="none">
            <a:spAutoFit/>
          </a:bodyPr>
          <a:lstStyle/>
          <a:p>
            <a:r>
              <a:rPr lang="en-US" sz="3200" dirty="0">
                <a:effectLst>
                  <a:outerShdw blurRad="38100" dist="38100" dir="2700000" algn="tl">
                    <a:srgbClr val="C0C0C0"/>
                  </a:outerShdw>
                </a:effectLst>
                <a:latin typeface="Times" pitchFamily="18" charset="0"/>
              </a:rPr>
              <a:t>2-4   TCP/IP PROTOCOL </a:t>
            </a:r>
            <a:r>
              <a:rPr lang="en-US" sz="3200" dirty="0" smtClean="0">
                <a:effectLst>
                  <a:outerShdw blurRad="38100" dist="38100" dir="2700000" algn="tl">
                    <a:srgbClr val="C0C0C0"/>
                  </a:outerShdw>
                </a:effectLst>
                <a:latin typeface="Times" pitchFamily="18" charset="0"/>
              </a:rPr>
              <a:t>SUITE</a:t>
            </a:r>
            <a:endParaRPr lang="en-US" sz="32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2" name="Rectangle 6"/>
          <p:cNvSpPr>
            <a:spLocks noChangeArrowheads="1"/>
          </p:cNvSpPr>
          <p:nvPr/>
        </p:nvSpPr>
        <p:spPr bwMode="auto">
          <a:xfrm>
            <a:off x="152400" y="481965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Content Placeholder 9"/>
          <p:cNvSpPr>
            <a:spLocks noGrp="1"/>
          </p:cNvSpPr>
          <p:nvPr>
            <p:ph/>
          </p:nvPr>
        </p:nvSpPr>
        <p:spPr>
          <a:xfrm>
            <a:off x="228600" y="914400"/>
            <a:ext cx="8229600" cy="5775325"/>
          </a:xfrm>
        </p:spPr>
        <p:txBody>
          <a:bodyPr/>
          <a:lstStyle/>
          <a:p>
            <a:r>
              <a:rPr lang="en-US" sz="3400" b="1" i="1" dirty="0">
                <a:solidFill>
                  <a:srgbClr val="C00000"/>
                </a:solidFill>
              </a:rPr>
              <a:t>User Datagram </a:t>
            </a:r>
            <a:r>
              <a:rPr lang="en-US" sz="3400" b="1" i="1" dirty="0" smtClean="0">
                <a:solidFill>
                  <a:srgbClr val="C00000"/>
                </a:solidFill>
              </a:rPr>
              <a:t>Protocol (UDP)</a:t>
            </a:r>
            <a:endParaRPr lang="en-US" sz="3400" b="1" i="1" dirty="0">
              <a:solidFill>
                <a:srgbClr val="C00000"/>
              </a:solidFill>
            </a:endParaRPr>
          </a:p>
          <a:p>
            <a:pPr>
              <a:buFont typeface="Wingdings" pitchFamily="2" charset="2"/>
              <a:buChar char="Ø"/>
            </a:pPr>
            <a:r>
              <a:rPr lang="en-US" dirty="0"/>
              <a:t>It adds port addresses, checksum error control, and length information to the data from the upper layer</a:t>
            </a:r>
            <a:r>
              <a:rPr lang="en-US" dirty="0" smtClean="0"/>
              <a:t>.</a:t>
            </a:r>
          </a:p>
          <a:p>
            <a:pPr>
              <a:buFont typeface="Wingdings" pitchFamily="2" charset="2"/>
              <a:buChar char="Ø"/>
            </a:pPr>
            <a:endParaRPr lang="en-US" dirty="0"/>
          </a:p>
          <a:p>
            <a:r>
              <a:rPr lang="en-US" sz="3400" b="1" i="1" dirty="0">
                <a:solidFill>
                  <a:srgbClr val="C00000"/>
                </a:solidFill>
              </a:rPr>
              <a:t>Transmission Control </a:t>
            </a:r>
            <a:r>
              <a:rPr lang="en-US" sz="3400" b="1" i="1" dirty="0" smtClean="0">
                <a:solidFill>
                  <a:srgbClr val="C00000"/>
                </a:solidFill>
              </a:rPr>
              <a:t>Protocol (TCP)</a:t>
            </a:r>
            <a:endParaRPr lang="en-US" sz="3400" b="1" i="1" dirty="0">
              <a:solidFill>
                <a:srgbClr val="C00000"/>
              </a:solidFill>
            </a:endParaRPr>
          </a:p>
          <a:p>
            <a:pPr>
              <a:buFont typeface="Wingdings" pitchFamily="2" charset="2"/>
              <a:buChar char="Ø"/>
            </a:pPr>
            <a:r>
              <a:rPr lang="en-US" dirty="0"/>
              <a:t>It is reliable and </a:t>
            </a:r>
            <a:r>
              <a:rPr lang="en-US" dirty="0" smtClean="0"/>
              <a:t>connection-oriented.</a:t>
            </a:r>
            <a:endParaRPr lang="en-US" dirty="0"/>
          </a:p>
        </p:txBody>
      </p:sp>
      <p:sp>
        <p:nvSpPr>
          <p:cNvPr id="8" name="Slide Number Placeholder 1"/>
          <p:cNvSpPr>
            <a:spLocks noGrp="1"/>
          </p:cNvSpPr>
          <p:nvPr>
            <p:ph type="sldNum" sz="quarter" idx="10"/>
          </p:nvPr>
        </p:nvSpPr>
        <p:spPr/>
        <p:txBody>
          <a:bodyPr/>
          <a:lstStyle/>
          <a:p>
            <a:r>
              <a:rPr lang="en-US" dirty="0" smtClean="0"/>
              <a:t>2.</a:t>
            </a:r>
            <a:fld id="{80F245B6-A134-40B1-B62B-0C2EBD841BB0}" type="slidenum">
              <a:rPr lang="en-US" smtClean="0"/>
              <a:pPr/>
              <a:t>63</a:t>
            </a:fld>
            <a:endParaRPr lang="en-US" dirty="0"/>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428426" cy="615553"/>
          </a:xfrm>
          <a:prstGeom prst="rect">
            <a:avLst/>
          </a:prstGeom>
          <a:noFill/>
          <a:ln w="9525">
            <a:noFill/>
            <a:miter lim="800000"/>
            <a:headEnd/>
            <a:tailEnd/>
          </a:ln>
          <a:effectLst/>
        </p:spPr>
        <p:txBody>
          <a:bodyPr wrap="none">
            <a:spAutoFit/>
          </a:bodyPr>
          <a:lstStyle/>
          <a:p>
            <a:r>
              <a:rPr lang="en-US" sz="3400" dirty="0">
                <a:effectLst>
                  <a:outerShdw blurRad="38100" dist="38100" dir="2700000" algn="tl">
                    <a:srgbClr val="C0C0C0"/>
                  </a:outerShdw>
                </a:effectLst>
                <a:latin typeface="Times" pitchFamily="18" charset="0"/>
              </a:rPr>
              <a:t>Protocols at The </a:t>
            </a:r>
            <a:r>
              <a:rPr lang="en-US" sz="3400" dirty="0" smtClean="0">
                <a:effectLst>
                  <a:outerShdw blurRad="38100" dist="38100" dir="2700000" algn="tl">
                    <a:srgbClr val="C0C0C0"/>
                  </a:outerShdw>
                </a:effectLst>
                <a:latin typeface="Times" pitchFamily="18" charset="0"/>
              </a:rPr>
              <a:t>Transport Layer</a:t>
            </a:r>
            <a:endParaRPr lang="en-US" sz="34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2" name="Rectangle 6"/>
          <p:cNvSpPr>
            <a:spLocks noChangeArrowheads="1"/>
          </p:cNvSpPr>
          <p:nvPr/>
        </p:nvSpPr>
        <p:spPr bwMode="auto">
          <a:xfrm>
            <a:off x="152400" y="481965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extLst>
      <p:ext uri="{BB962C8B-B14F-4D97-AF65-F5344CB8AC3E}">
        <p14:creationId xmlns:p14="http://schemas.microsoft.com/office/powerpoint/2010/main" val="267231872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Content Placeholder 9"/>
          <p:cNvSpPr>
            <a:spLocks noGrp="1"/>
          </p:cNvSpPr>
          <p:nvPr>
            <p:ph/>
          </p:nvPr>
        </p:nvSpPr>
        <p:spPr>
          <a:xfrm>
            <a:off x="228600" y="914400"/>
            <a:ext cx="8229600" cy="5775325"/>
          </a:xfrm>
        </p:spPr>
        <p:txBody>
          <a:bodyPr/>
          <a:lstStyle/>
          <a:p>
            <a:r>
              <a:rPr lang="en-US" sz="3400" b="1" i="1" dirty="0" smtClean="0">
                <a:solidFill>
                  <a:srgbClr val="C00000"/>
                </a:solidFill>
              </a:rPr>
              <a:t>Stream </a:t>
            </a:r>
            <a:r>
              <a:rPr lang="en-US" sz="3400" b="1" i="1" dirty="0">
                <a:solidFill>
                  <a:srgbClr val="C00000"/>
                </a:solidFill>
              </a:rPr>
              <a:t>Control Transmission </a:t>
            </a:r>
            <a:r>
              <a:rPr lang="en-US" sz="3400" b="1" i="1" dirty="0" smtClean="0">
                <a:solidFill>
                  <a:srgbClr val="C00000"/>
                </a:solidFill>
              </a:rPr>
              <a:t>Protocol (STCP)</a:t>
            </a:r>
            <a:endParaRPr lang="en-US" sz="3400" b="1" i="1" dirty="0">
              <a:solidFill>
                <a:srgbClr val="C00000"/>
              </a:solidFill>
            </a:endParaRPr>
          </a:p>
          <a:p>
            <a:pPr>
              <a:buFont typeface="Wingdings" pitchFamily="2" charset="2"/>
              <a:buChar char="Ø"/>
            </a:pPr>
            <a:r>
              <a:rPr lang="en-US" dirty="0"/>
              <a:t>It supports the newer application e.g. voice over the Internet.</a:t>
            </a:r>
          </a:p>
          <a:p>
            <a:pPr>
              <a:buFont typeface="Wingdings" pitchFamily="2" charset="2"/>
              <a:buChar char="Ø"/>
            </a:pPr>
            <a:r>
              <a:rPr lang="en-US" dirty="0"/>
              <a:t>It combine best features of UDP and TCP.</a:t>
            </a:r>
          </a:p>
          <a:p>
            <a:pPr lvl="1">
              <a:buNone/>
            </a:pPr>
            <a:endParaRPr lang="en-US" dirty="0"/>
          </a:p>
        </p:txBody>
      </p:sp>
      <p:sp>
        <p:nvSpPr>
          <p:cNvPr id="8" name="Slide Number Placeholder 1"/>
          <p:cNvSpPr>
            <a:spLocks noGrp="1"/>
          </p:cNvSpPr>
          <p:nvPr>
            <p:ph type="sldNum" sz="quarter" idx="10"/>
          </p:nvPr>
        </p:nvSpPr>
        <p:spPr/>
        <p:txBody>
          <a:bodyPr/>
          <a:lstStyle/>
          <a:p>
            <a:r>
              <a:rPr lang="en-US" dirty="0" smtClean="0"/>
              <a:t>2.</a:t>
            </a:r>
            <a:fld id="{80F245B6-A134-40B1-B62B-0C2EBD841BB0}" type="slidenum">
              <a:rPr lang="en-US" smtClean="0"/>
              <a:pPr/>
              <a:t>64</a:t>
            </a:fld>
            <a:endParaRPr lang="en-US" dirty="0"/>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428426" cy="615553"/>
          </a:xfrm>
          <a:prstGeom prst="rect">
            <a:avLst/>
          </a:prstGeom>
          <a:noFill/>
          <a:ln w="9525">
            <a:noFill/>
            <a:miter lim="800000"/>
            <a:headEnd/>
            <a:tailEnd/>
          </a:ln>
          <a:effectLst/>
        </p:spPr>
        <p:txBody>
          <a:bodyPr wrap="none">
            <a:spAutoFit/>
          </a:bodyPr>
          <a:lstStyle/>
          <a:p>
            <a:r>
              <a:rPr lang="en-US" sz="3400" dirty="0">
                <a:effectLst>
                  <a:outerShdw blurRad="38100" dist="38100" dir="2700000" algn="tl">
                    <a:srgbClr val="C0C0C0"/>
                  </a:outerShdw>
                </a:effectLst>
                <a:latin typeface="Times" pitchFamily="18" charset="0"/>
              </a:rPr>
              <a:t>Protocols at The </a:t>
            </a:r>
            <a:r>
              <a:rPr lang="en-US" sz="3400" dirty="0" smtClean="0">
                <a:effectLst>
                  <a:outerShdw blurRad="38100" dist="38100" dir="2700000" algn="tl">
                    <a:srgbClr val="C0C0C0"/>
                  </a:outerShdw>
                </a:effectLst>
                <a:latin typeface="Times" pitchFamily="18" charset="0"/>
              </a:rPr>
              <a:t>Transport Layer</a:t>
            </a:r>
            <a:endParaRPr lang="en-US" sz="34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2" name="Rectangle 6"/>
          <p:cNvSpPr>
            <a:spLocks noChangeArrowheads="1"/>
          </p:cNvSpPr>
          <p:nvPr/>
        </p:nvSpPr>
        <p:spPr bwMode="auto">
          <a:xfrm>
            <a:off x="152400" y="481965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extLst>
      <p:ext uri="{BB962C8B-B14F-4D97-AF65-F5344CB8AC3E}">
        <p14:creationId xmlns:p14="http://schemas.microsoft.com/office/powerpoint/2010/main" val="264863201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Content Placeholder 9"/>
          <p:cNvSpPr>
            <a:spLocks noGrp="1"/>
          </p:cNvSpPr>
          <p:nvPr>
            <p:ph/>
          </p:nvPr>
        </p:nvSpPr>
        <p:spPr>
          <a:xfrm>
            <a:off x="228600" y="914400"/>
            <a:ext cx="8229600" cy="5775325"/>
          </a:xfrm>
        </p:spPr>
        <p:txBody>
          <a:bodyPr/>
          <a:lstStyle/>
          <a:p>
            <a:pPr lvl="1"/>
            <a:endParaRPr lang="en-US" sz="2000" b="1" i="1" dirty="0" smtClean="0">
              <a:solidFill>
                <a:srgbClr val="00CC00"/>
              </a:solidFill>
            </a:endParaRPr>
          </a:p>
          <a:p>
            <a:r>
              <a:rPr lang="en-US" sz="3600" b="1" dirty="0" smtClean="0"/>
              <a:t>Application Layer</a:t>
            </a:r>
          </a:p>
          <a:p>
            <a:pPr lvl="1"/>
            <a:r>
              <a:rPr lang="en-US" sz="3400" dirty="0" smtClean="0"/>
              <a:t>The </a:t>
            </a:r>
            <a:r>
              <a:rPr lang="en-US" sz="3400" dirty="0" smtClean="0"/>
              <a:t>application layer in TCP/IP is equivalent to the combined session, presentation, and application.</a:t>
            </a:r>
          </a:p>
        </p:txBody>
      </p:sp>
      <p:sp>
        <p:nvSpPr>
          <p:cNvPr id="8" name="Slide Number Placeholder 1"/>
          <p:cNvSpPr>
            <a:spLocks noGrp="1"/>
          </p:cNvSpPr>
          <p:nvPr>
            <p:ph type="sldNum" sz="quarter" idx="10"/>
          </p:nvPr>
        </p:nvSpPr>
        <p:spPr/>
        <p:txBody>
          <a:bodyPr/>
          <a:lstStyle/>
          <a:p>
            <a:r>
              <a:rPr lang="en-US" dirty="0" smtClean="0"/>
              <a:t>2.</a:t>
            </a:r>
            <a:fld id="{80F245B6-A134-40B1-B62B-0C2EBD841BB0}" type="slidenum">
              <a:rPr lang="en-US" smtClean="0"/>
              <a:pPr/>
              <a:t>65</a:t>
            </a:fld>
            <a:endParaRPr lang="en-US" dirty="0"/>
          </a:p>
        </p:txBody>
      </p:sp>
      <p:sp>
        <p:nvSpPr>
          <p:cNvPr id="679938"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79939" name="Text Box 3"/>
          <p:cNvSpPr txBox="1">
            <a:spLocks noChangeArrowheads="1"/>
          </p:cNvSpPr>
          <p:nvPr/>
        </p:nvSpPr>
        <p:spPr bwMode="auto">
          <a:xfrm>
            <a:off x="228600" y="76200"/>
            <a:ext cx="6110134" cy="584775"/>
          </a:xfrm>
          <a:prstGeom prst="rect">
            <a:avLst/>
          </a:prstGeom>
          <a:noFill/>
          <a:ln w="9525">
            <a:noFill/>
            <a:miter lim="800000"/>
            <a:headEnd/>
            <a:tailEnd/>
          </a:ln>
          <a:effectLst/>
        </p:spPr>
        <p:txBody>
          <a:bodyPr wrap="none">
            <a:spAutoFit/>
          </a:bodyPr>
          <a:lstStyle/>
          <a:p>
            <a:r>
              <a:rPr lang="en-US" sz="3200" dirty="0">
                <a:effectLst>
                  <a:outerShdw blurRad="38100" dist="38100" dir="2700000" algn="tl">
                    <a:srgbClr val="C0C0C0"/>
                  </a:outerShdw>
                </a:effectLst>
                <a:latin typeface="Times" pitchFamily="18" charset="0"/>
              </a:rPr>
              <a:t>2-4   TCP/IP PROTOCOL </a:t>
            </a:r>
            <a:r>
              <a:rPr lang="en-US" sz="3200" dirty="0" smtClean="0">
                <a:effectLst>
                  <a:outerShdw blurRad="38100" dist="38100" dir="2700000" algn="tl">
                    <a:srgbClr val="C0C0C0"/>
                  </a:outerShdw>
                </a:effectLst>
                <a:latin typeface="Times" pitchFamily="18" charset="0"/>
              </a:rPr>
              <a:t>SUITE</a:t>
            </a:r>
            <a:endParaRPr lang="en-US" sz="3200" dirty="0">
              <a:effectLst>
                <a:outerShdw blurRad="38100" dist="38100" dir="2700000" algn="tl">
                  <a:srgbClr val="C0C0C0"/>
                </a:outerShdw>
              </a:effectLst>
              <a:latin typeface="Times" pitchFamily="18" charset="0"/>
            </a:endParaRPr>
          </a:p>
        </p:txBody>
      </p:sp>
      <p:sp>
        <p:nvSpPr>
          <p:cNvPr id="679940"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679942" name="Rectangle 6"/>
          <p:cNvSpPr>
            <a:spLocks noChangeArrowheads="1"/>
          </p:cNvSpPr>
          <p:nvPr/>
        </p:nvSpPr>
        <p:spPr bwMode="auto">
          <a:xfrm>
            <a:off x="152400" y="4819650"/>
            <a:ext cx="5715000" cy="461665"/>
          </a:xfrm>
          <a:prstGeom prst="rect">
            <a:avLst/>
          </a:prstGeom>
          <a:noFill/>
          <a:ln w="9525">
            <a:noFill/>
            <a:miter lim="800000"/>
            <a:headEnd/>
            <a:tailEnd/>
          </a:ln>
          <a:effectLst/>
        </p:spPr>
        <p:txBody>
          <a:bodyPr>
            <a:spAutoFit/>
          </a:bodyPr>
          <a:lstStyle/>
          <a:p>
            <a:pPr>
              <a:buClr>
                <a:schemeClr val="tx1"/>
              </a:buClr>
              <a:buSzPct val="117000"/>
              <a:buFont typeface="Wingdings" pitchFamily="2" charset="2"/>
              <a:buNone/>
            </a:pPr>
            <a:endParaRPr lang="en-US" sz="2400" dirty="0">
              <a:solidFill>
                <a:srgbClr val="0033CC"/>
              </a:solidFill>
            </a:endParaRPr>
          </a:p>
        </p:txBody>
      </p:sp>
      <p:sp>
        <p:nvSpPr>
          <p:cNvPr id="679943" name="Text Box 7"/>
          <p:cNvSpPr txBox="1">
            <a:spLocks noChangeArrowheads="1"/>
          </p:cNvSpPr>
          <p:nvPr/>
        </p:nvSpPr>
        <p:spPr bwMode="auto">
          <a:xfrm>
            <a:off x="2503991" y="4343400"/>
            <a:ext cx="184731" cy="523220"/>
          </a:xfrm>
          <a:prstGeom prst="rect">
            <a:avLst/>
          </a:prstGeom>
          <a:noFill/>
          <a:ln w="76200" algn="ctr">
            <a:noFill/>
            <a:miter lim="800000"/>
            <a:headEnd/>
            <a:tailEnd/>
          </a:ln>
          <a:effectLst/>
        </p:spPr>
        <p:txBody>
          <a:bodyPr wrap="none">
            <a:spAutoFit/>
          </a:bodyPr>
          <a:lstStyle/>
          <a:p>
            <a:pPr algn="ctr"/>
            <a:endParaRPr lang="en-US" sz="2800" i="1" u="sng" dirty="0">
              <a:solidFill>
                <a:schemeClr val="hlink"/>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r>
              <a:rPr lang="en-US"/>
              <a:t>2.</a:t>
            </a:r>
            <a:fld id="{4A920547-71F8-432A-8031-CAD28F9A9A88}" type="slidenum">
              <a:rPr lang="en-US"/>
              <a:pPr/>
              <a:t>66</a:t>
            </a:fld>
            <a:endParaRPr lang="en-US"/>
          </a:p>
        </p:txBody>
      </p:sp>
      <p:sp>
        <p:nvSpPr>
          <p:cNvPr id="680962"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80963" name="Text Box 3"/>
          <p:cNvSpPr txBox="1">
            <a:spLocks noChangeArrowheads="1"/>
          </p:cNvSpPr>
          <p:nvPr/>
        </p:nvSpPr>
        <p:spPr bwMode="auto">
          <a:xfrm>
            <a:off x="228600" y="76200"/>
            <a:ext cx="3695700" cy="579438"/>
          </a:xfrm>
          <a:prstGeom prst="rect">
            <a:avLst/>
          </a:prstGeom>
          <a:noFill/>
          <a:ln w="9525">
            <a:noFill/>
            <a:miter lim="800000"/>
            <a:headEnd/>
            <a:tailEnd/>
          </a:ln>
          <a:effectLst/>
        </p:spPr>
        <p:txBody>
          <a:bodyPr wrap="none">
            <a:spAutoFit/>
          </a:bodyPr>
          <a:lstStyle/>
          <a:p>
            <a:r>
              <a:rPr lang="en-US" sz="3200">
                <a:effectLst>
                  <a:outerShdw blurRad="38100" dist="38100" dir="2700000" algn="tl">
                    <a:srgbClr val="C0C0C0"/>
                  </a:outerShdw>
                </a:effectLst>
                <a:latin typeface="Times" pitchFamily="18" charset="0"/>
              </a:rPr>
              <a:t>2-5   ADDRESSING</a:t>
            </a:r>
          </a:p>
        </p:txBody>
      </p:sp>
      <p:sp>
        <p:nvSpPr>
          <p:cNvPr id="680964"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9" name="Rectangle 8"/>
          <p:cNvSpPr/>
          <p:nvPr/>
        </p:nvSpPr>
        <p:spPr>
          <a:xfrm>
            <a:off x="457200" y="1219200"/>
            <a:ext cx="7772400" cy="3754874"/>
          </a:xfrm>
          <a:prstGeom prst="rect">
            <a:avLst/>
          </a:prstGeom>
        </p:spPr>
        <p:txBody>
          <a:bodyPr wrap="square">
            <a:spAutoFit/>
          </a:bodyPr>
          <a:lstStyle/>
          <a:p>
            <a:pPr algn="just" eaLnBrk="1" hangingPunct="1"/>
            <a:r>
              <a:rPr lang="en-US" sz="3400" i="1" dirty="0" smtClean="0">
                <a:effectLst>
                  <a:outerShdw blurRad="38100" dist="38100" dir="2700000" algn="tl">
                    <a:srgbClr val="C0C0C0"/>
                  </a:outerShdw>
                </a:effectLst>
              </a:rPr>
              <a:t>Four levels of addresses are used in an internet employing the TCP/IP protocols: </a:t>
            </a:r>
            <a:endParaRPr lang="en-US" sz="3400" i="1" dirty="0" smtClean="0">
              <a:effectLst>
                <a:outerShdw blurRad="38100" dist="38100" dir="2700000" algn="tl">
                  <a:srgbClr val="C0C0C0"/>
                </a:outerShdw>
              </a:effectLst>
            </a:endParaRPr>
          </a:p>
          <a:p>
            <a:pPr marL="457200" indent="-457200" algn="just" eaLnBrk="1" hangingPunct="1">
              <a:buFont typeface="Arial" pitchFamily="34" charset="0"/>
              <a:buChar char="•"/>
            </a:pPr>
            <a:r>
              <a:rPr lang="en-US" sz="3400" i="1" dirty="0" smtClean="0">
                <a:solidFill>
                  <a:schemeClr val="hlink"/>
                </a:solidFill>
                <a:effectLst>
                  <a:outerShdw blurRad="38100" dist="38100" dir="2700000" algn="tl">
                    <a:srgbClr val="C0C0C0"/>
                  </a:outerShdw>
                </a:effectLst>
              </a:rPr>
              <a:t>physical </a:t>
            </a:r>
            <a:r>
              <a:rPr lang="en-US" sz="3400" i="1" dirty="0" smtClean="0">
                <a:solidFill>
                  <a:schemeClr val="hlink"/>
                </a:solidFill>
                <a:effectLst>
                  <a:outerShdw blurRad="38100" dist="38100" dir="2700000" algn="tl">
                    <a:srgbClr val="C0C0C0"/>
                  </a:outerShdw>
                </a:effectLst>
              </a:rPr>
              <a:t>(link ) addresses </a:t>
            </a:r>
            <a:r>
              <a:rPr lang="en-US" sz="3400" i="1" dirty="0" smtClean="0">
                <a:effectLst>
                  <a:outerShdw blurRad="38100" dist="38100" dir="2700000" algn="tl">
                    <a:srgbClr val="C0C0C0"/>
                  </a:outerShdw>
                </a:effectLst>
              </a:rPr>
              <a:t>, </a:t>
            </a:r>
            <a:endParaRPr lang="en-US" sz="3400" i="1" dirty="0" smtClean="0">
              <a:effectLst>
                <a:outerShdw blurRad="38100" dist="38100" dir="2700000" algn="tl">
                  <a:srgbClr val="C0C0C0"/>
                </a:outerShdw>
              </a:effectLst>
            </a:endParaRPr>
          </a:p>
          <a:p>
            <a:pPr marL="457200" indent="-457200" algn="just" eaLnBrk="1" hangingPunct="1">
              <a:buFont typeface="Arial" pitchFamily="34" charset="0"/>
              <a:buChar char="•"/>
            </a:pPr>
            <a:r>
              <a:rPr lang="en-US" sz="3400" i="1" dirty="0" smtClean="0">
                <a:solidFill>
                  <a:schemeClr val="hlink"/>
                </a:solidFill>
                <a:effectLst>
                  <a:outerShdw blurRad="38100" dist="38100" dir="2700000" algn="tl">
                    <a:srgbClr val="C0C0C0"/>
                  </a:outerShdw>
                </a:effectLst>
              </a:rPr>
              <a:t>logical </a:t>
            </a:r>
            <a:r>
              <a:rPr lang="en-US" sz="3400" i="1" dirty="0" smtClean="0">
                <a:solidFill>
                  <a:schemeClr val="hlink"/>
                </a:solidFill>
                <a:effectLst>
                  <a:outerShdw blurRad="38100" dist="38100" dir="2700000" algn="tl">
                    <a:srgbClr val="C0C0C0"/>
                  </a:outerShdw>
                </a:effectLst>
              </a:rPr>
              <a:t>(IP) addresses</a:t>
            </a:r>
            <a:r>
              <a:rPr lang="en-US" sz="3400" i="1" dirty="0" smtClean="0">
                <a:effectLst>
                  <a:outerShdw blurRad="38100" dist="38100" dir="2700000" algn="tl">
                    <a:srgbClr val="C0C0C0"/>
                  </a:outerShdw>
                </a:effectLst>
              </a:rPr>
              <a:t>, </a:t>
            </a:r>
            <a:endParaRPr lang="en-US" sz="3400" i="1" dirty="0" smtClean="0">
              <a:effectLst>
                <a:outerShdw blurRad="38100" dist="38100" dir="2700000" algn="tl">
                  <a:srgbClr val="C0C0C0"/>
                </a:outerShdw>
              </a:effectLst>
            </a:endParaRPr>
          </a:p>
          <a:p>
            <a:pPr marL="457200" indent="-457200" algn="just" eaLnBrk="1" hangingPunct="1">
              <a:buFont typeface="Arial" pitchFamily="34" charset="0"/>
              <a:buChar char="•"/>
            </a:pPr>
            <a:r>
              <a:rPr lang="en-US" sz="3400" i="1" dirty="0" smtClean="0">
                <a:solidFill>
                  <a:schemeClr val="hlink"/>
                </a:solidFill>
                <a:effectLst>
                  <a:outerShdw blurRad="38100" dist="38100" dir="2700000" algn="tl">
                    <a:srgbClr val="C0C0C0"/>
                  </a:outerShdw>
                </a:effectLst>
              </a:rPr>
              <a:t>port </a:t>
            </a:r>
            <a:r>
              <a:rPr lang="en-US" sz="3400" i="1" dirty="0" smtClean="0">
                <a:solidFill>
                  <a:schemeClr val="hlink"/>
                </a:solidFill>
                <a:effectLst>
                  <a:outerShdw blurRad="38100" dist="38100" dir="2700000" algn="tl">
                    <a:srgbClr val="C0C0C0"/>
                  </a:outerShdw>
                </a:effectLst>
              </a:rPr>
              <a:t>addresses</a:t>
            </a:r>
            <a:r>
              <a:rPr lang="en-US" sz="3400" i="1" dirty="0" smtClean="0">
                <a:effectLst>
                  <a:outerShdw blurRad="38100" dist="38100" dir="2700000" algn="tl">
                    <a:srgbClr val="C0C0C0"/>
                  </a:outerShdw>
                </a:effectLst>
              </a:rPr>
              <a:t>, and </a:t>
            </a:r>
            <a:endParaRPr lang="en-US" sz="3400" i="1" dirty="0" smtClean="0">
              <a:effectLst>
                <a:outerShdw blurRad="38100" dist="38100" dir="2700000" algn="tl">
                  <a:srgbClr val="C0C0C0"/>
                </a:outerShdw>
              </a:effectLst>
            </a:endParaRPr>
          </a:p>
          <a:p>
            <a:pPr marL="457200" indent="-457200" algn="just" eaLnBrk="1" hangingPunct="1">
              <a:buFont typeface="Arial" pitchFamily="34" charset="0"/>
              <a:buChar char="•"/>
            </a:pPr>
            <a:r>
              <a:rPr lang="en-US" sz="3400" i="1" dirty="0" smtClean="0">
                <a:solidFill>
                  <a:schemeClr val="hlink"/>
                </a:solidFill>
                <a:effectLst>
                  <a:outerShdw blurRad="38100" dist="38100" dir="2700000" algn="tl">
                    <a:srgbClr val="C0C0C0"/>
                  </a:outerShdw>
                </a:effectLst>
              </a:rPr>
              <a:t>specific </a:t>
            </a:r>
            <a:r>
              <a:rPr lang="en-US" sz="3400" i="1" dirty="0" smtClean="0">
                <a:solidFill>
                  <a:schemeClr val="hlink"/>
                </a:solidFill>
                <a:effectLst>
                  <a:outerShdw blurRad="38100" dist="38100" dir="2700000" algn="tl">
                    <a:srgbClr val="C0C0C0"/>
                  </a:outerShdw>
                </a:effectLst>
              </a:rPr>
              <a:t>addresses</a:t>
            </a:r>
            <a:r>
              <a:rPr lang="en-US" sz="3400" i="1" dirty="0" smtClean="0">
                <a:effectLst>
                  <a:outerShdw blurRad="38100" dist="38100" dir="2700000" algn="tl">
                    <a:srgbClr val="C0C0C0"/>
                  </a:outerShdw>
                </a:effectLst>
              </a:rPr>
              <a:t>.</a:t>
            </a:r>
            <a:endParaRPr lang="en-US" sz="3400" i="1"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Slide Number Placeholder 1"/>
          <p:cNvSpPr>
            <a:spLocks noGrp="1"/>
          </p:cNvSpPr>
          <p:nvPr>
            <p:ph type="sldNum" sz="quarter" idx="10"/>
          </p:nvPr>
        </p:nvSpPr>
        <p:spPr/>
        <p:txBody>
          <a:bodyPr/>
          <a:lstStyle/>
          <a:p>
            <a:r>
              <a:rPr lang="en-US"/>
              <a:t>2.</a:t>
            </a:r>
            <a:fld id="{4A920547-71F8-432A-8031-CAD28F9A9A88}" type="slidenum">
              <a:rPr lang="en-US"/>
              <a:pPr/>
              <a:t>67</a:t>
            </a:fld>
            <a:endParaRPr lang="en-US"/>
          </a:p>
        </p:txBody>
      </p:sp>
      <p:sp>
        <p:nvSpPr>
          <p:cNvPr id="680962"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80963" name="Text Box 3"/>
          <p:cNvSpPr txBox="1">
            <a:spLocks noChangeArrowheads="1"/>
          </p:cNvSpPr>
          <p:nvPr/>
        </p:nvSpPr>
        <p:spPr bwMode="auto">
          <a:xfrm>
            <a:off x="228600" y="76200"/>
            <a:ext cx="3695700" cy="579438"/>
          </a:xfrm>
          <a:prstGeom prst="rect">
            <a:avLst/>
          </a:prstGeom>
          <a:noFill/>
          <a:ln w="9525">
            <a:noFill/>
            <a:miter lim="800000"/>
            <a:headEnd/>
            <a:tailEnd/>
          </a:ln>
          <a:effectLst/>
        </p:spPr>
        <p:txBody>
          <a:bodyPr wrap="none">
            <a:spAutoFit/>
          </a:bodyPr>
          <a:lstStyle/>
          <a:p>
            <a:r>
              <a:rPr lang="en-US" sz="3200">
                <a:effectLst>
                  <a:outerShdw blurRad="38100" dist="38100" dir="2700000" algn="tl">
                    <a:srgbClr val="C0C0C0"/>
                  </a:outerShdw>
                </a:effectLst>
                <a:latin typeface="Times" pitchFamily="18" charset="0"/>
              </a:rPr>
              <a:t>2-5   ADDRESSING</a:t>
            </a:r>
          </a:p>
        </p:txBody>
      </p:sp>
      <p:sp>
        <p:nvSpPr>
          <p:cNvPr id="680964"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10" name="Rectangle 9"/>
          <p:cNvSpPr/>
          <p:nvPr/>
        </p:nvSpPr>
        <p:spPr>
          <a:xfrm>
            <a:off x="685800" y="1981200"/>
            <a:ext cx="4572000" cy="2062103"/>
          </a:xfrm>
          <a:prstGeom prst="rect">
            <a:avLst/>
          </a:prstGeom>
        </p:spPr>
        <p:txBody>
          <a:bodyPr>
            <a:spAutoFit/>
          </a:bodyPr>
          <a:lstStyle/>
          <a:p>
            <a:pPr>
              <a:buClr>
                <a:schemeClr val="tx1"/>
              </a:buClr>
              <a:buSzPct val="117000"/>
              <a:buFont typeface="Wingdings" pitchFamily="2" charset="2"/>
              <a:buNone/>
            </a:pPr>
            <a:r>
              <a:rPr lang="fr-FR" sz="3200" dirty="0" err="1" smtClean="0">
                <a:solidFill>
                  <a:srgbClr val="0033CC"/>
                </a:solidFill>
              </a:rPr>
              <a:t>Physical</a:t>
            </a:r>
            <a:r>
              <a:rPr lang="fr-FR" sz="3200" dirty="0" smtClean="0">
                <a:solidFill>
                  <a:srgbClr val="0033CC"/>
                </a:solidFill>
              </a:rPr>
              <a:t> </a:t>
            </a:r>
            <a:r>
              <a:rPr lang="fr-FR" sz="3200" dirty="0" err="1" smtClean="0">
                <a:solidFill>
                  <a:srgbClr val="0033CC"/>
                </a:solidFill>
              </a:rPr>
              <a:t>Addresses</a:t>
            </a:r>
            <a:r>
              <a:rPr lang="fr-FR" sz="3200" dirty="0" smtClean="0">
                <a:solidFill>
                  <a:srgbClr val="0033CC"/>
                </a:solidFill>
              </a:rPr>
              <a:t/>
            </a:r>
            <a:br>
              <a:rPr lang="fr-FR" sz="3200" dirty="0" smtClean="0">
                <a:solidFill>
                  <a:srgbClr val="0033CC"/>
                </a:solidFill>
              </a:rPr>
            </a:br>
            <a:r>
              <a:rPr lang="fr-FR" sz="3200" dirty="0" err="1" smtClean="0">
                <a:solidFill>
                  <a:srgbClr val="0033CC"/>
                </a:solidFill>
              </a:rPr>
              <a:t>Logical</a:t>
            </a:r>
            <a:r>
              <a:rPr lang="fr-FR" sz="3200" dirty="0" smtClean="0">
                <a:solidFill>
                  <a:srgbClr val="0033CC"/>
                </a:solidFill>
              </a:rPr>
              <a:t> </a:t>
            </a:r>
            <a:r>
              <a:rPr lang="fr-FR" sz="3200" dirty="0" err="1" smtClean="0">
                <a:solidFill>
                  <a:srgbClr val="0033CC"/>
                </a:solidFill>
              </a:rPr>
              <a:t>Addresses</a:t>
            </a:r>
            <a:r>
              <a:rPr lang="fr-FR" sz="3200" dirty="0" smtClean="0">
                <a:solidFill>
                  <a:srgbClr val="0033CC"/>
                </a:solidFill>
              </a:rPr>
              <a:t/>
            </a:r>
            <a:br>
              <a:rPr lang="fr-FR" sz="3200" dirty="0" smtClean="0">
                <a:solidFill>
                  <a:srgbClr val="0033CC"/>
                </a:solidFill>
              </a:rPr>
            </a:br>
            <a:r>
              <a:rPr lang="en-US" sz="3200" dirty="0" smtClean="0">
                <a:solidFill>
                  <a:srgbClr val="0033CC"/>
                </a:solidFill>
              </a:rPr>
              <a:t>Port Addresses</a:t>
            </a:r>
            <a:br>
              <a:rPr lang="en-US" sz="3200" dirty="0" smtClean="0">
                <a:solidFill>
                  <a:srgbClr val="0033CC"/>
                </a:solidFill>
              </a:rPr>
            </a:br>
            <a:r>
              <a:rPr lang="en-US" sz="3200" dirty="0" smtClean="0">
                <a:solidFill>
                  <a:srgbClr val="0033CC"/>
                </a:solidFill>
              </a:rPr>
              <a:t>Specific Addresses</a:t>
            </a:r>
          </a:p>
        </p:txBody>
      </p:sp>
      <p:sp>
        <p:nvSpPr>
          <p:cNvPr id="11" name="Rectangle 10"/>
          <p:cNvSpPr/>
          <p:nvPr/>
        </p:nvSpPr>
        <p:spPr>
          <a:xfrm>
            <a:off x="228600" y="1219199"/>
            <a:ext cx="6037295" cy="615553"/>
          </a:xfrm>
          <a:prstGeom prst="rect">
            <a:avLst/>
          </a:prstGeom>
        </p:spPr>
        <p:txBody>
          <a:bodyPr wrap="none">
            <a:spAutoFit/>
          </a:bodyPr>
          <a:lstStyle/>
          <a:p>
            <a:pPr algn="ctr"/>
            <a:r>
              <a:rPr lang="en-US" sz="3400" i="1" u="sng" dirty="0" smtClean="0">
                <a:solidFill>
                  <a:schemeClr val="hlink"/>
                </a:solidFill>
                <a:effectLst>
                  <a:outerShdw blurRad="38100" dist="38100" dir="2700000" algn="tl">
                    <a:srgbClr val="C0C0C0"/>
                  </a:outerShdw>
                </a:effectLst>
              </a:rPr>
              <a:t>Topics discussed in this section:</a:t>
            </a:r>
            <a:endParaRPr lang="en-US" sz="3400" i="1" u="sng" dirty="0">
              <a:solidFill>
                <a:schemeClr val="hlink"/>
              </a:solidFill>
              <a:effectLst>
                <a:outerShdw blurRad="38100" dist="38100" dir="2700000" algn="tl">
                  <a:srgbClr val="C0C0C0"/>
                </a:outerShdw>
              </a:effectLst>
            </a:endParaRPr>
          </a:p>
        </p:txBody>
      </p:sp>
    </p:spTree>
    <p:extLst>
      <p:ext uri="{BB962C8B-B14F-4D97-AF65-F5344CB8AC3E}">
        <p14:creationId xmlns:p14="http://schemas.microsoft.com/office/powerpoint/2010/main" val="328611353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8BFC7FC0-D536-4BE0-A36B-ECB6C1662446}" type="slidenum">
              <a:rPr lang="en-US"/>
              <a:pPr/>
              <a:t>68</a:t>
            </a:fld>
            <a:endParaRPr lang="en-US"/>
          </a:p>
        </p:txBody>
      </p:sp>
      <p:sp>
        <p:nvSpPr>
          <p:cNvPr id="651266"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51267" name="Line 3"/>
          <p:cNvSpPr>
            <a:spLocks noChangeShapeType="1"/>
          </p:cNvSpPr>
          <p:nvPr/>
        </p:nvSpPr>
        <p:spPr bwMode="auto">
          <a:xfrm>
            <a:off x="152400" y="990600"/>
            <a:ext cx="8763000" cy="0"/>
          </a:xfrm>
          <a:prstGeom prst="line">
            <a:avLst/>
          </a:prstGeom>
          <a:noFill/>
          <a:ln w="19050">
            <a:solidFill>
              <a:schemeClr val="hlink"/>
            </a:solidFill>
            <a:round/>
            <a:headEnd/>
            <a:tailEnd/>
          </a:ln>
          <a:effectLst/>
        </p:spPr>
        <p:txBody>
          <a:bodyPr/>
          <a:lstStyle/>
          <a:p>
            <a:endParaRPr lang="en-US"/>
          </a:p>
        </p:txBody>
      </p:sp>
      <p:sp>
        <p:nvSpPr>
          <p:cNvPr id="651268" name="Text Box 4"/>
          <p:cNvSpPr txBox="1">
            <a:spLocks noChangeArrowheads="1"/>
          </p:cNvSpPr>
          <p:nvPr/>
        </p:nvSpPr>
        <p:spPr bwMode="auto">
          <a:xfrm>
            <a:off x="304800" y="228600"/>
            <a:ext cx="6387069"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2.17  </a:t>
            </a:r>
            <a:r>
              <a:rPr lang="en-US" sz="3400" i="1" dirty="0"/>
              <a:t>Addresses in TCP/IP</a:t>
            </a:r>
          </a:p>
        </p:txBody>
      </p:sp>
      <p:sp>
        <p:nvSpPr>
          <p:cNvPr id="651269"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51270" name="Picture 6"/>
          <p:cNvPicPr>
            <a:picLocks noChangeAspect="1" noChangeArrowheads="1"/>
          </p:cNvPicPr>
          <p:nvPr/>
        </p:nvPicPr>
        <p:blipFill>
          <a:blip r:embed="rId3" cstate="print"/>
          <a:srcRect/>
          <a:stretch>
            <a:fillRect/>
          </a:stretch>
        </p:blipFill>
        <p:spPr bwMode="auto">
          <a:xfrm>
            <a:off x="76200" y="1371600"/>
            <a:ext cx="8991600" cy="3124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93C1EA88-390F-4318-88C6-F3B96F6B4E34}" type="slidenum">
              <a:rPr lang="en-US"/>
              <a:pPr/>
              <a:t>69</a:t>
            </a:fld>
            <a:endParaRPr lang="en-US"/>
          </a:p>
        </p:txBody>
      </p:sp>
      <p:sp>
        <p:nvSpPr>
          <p:cNvPr id="652292" name="Text Box 4"/>
          <p:cNvSpPr txBox="1">
            <a:spLocks noChangeArrowheads="1"/>
          </p:cNvSpPr>
          <p:nvPr/>
        </p:nvSpPr>
        <p:spPr bwMode="auto">
          <a:xfrm>
            <a:off x="-76200" y="-76200"/>
            <a:ext cx="9220200" cy="1138773"/>
          </a:xfrm>
          <a:prstGeom prst="rect">
            <a:avLst/>
          </a:prstGeom>
          <a:noFill/>
          <a:ln w="9525">
            <a:noFill/>
            <a:miter lim="800000"/>
            <a:headEnd/>
            <a:tailEnd/>
          </a:ln>
          <a:effectLst/>
        </p:spPr>
        <p:txBody>
          <a:bodyPr wrap="square">
            <a:spAutoFit/>
          </a:bodyPr>
          <a:lstStyle/>
          <a:p>
            <a:r>
              <a:rPr lang="en-US" sz="3400" dirty="0">
                <a:solidFill>
                  <a:schemeClr val="folHlink"/>
                </a:solidFill>
              </a:rPr>
              <a:t>Figure 2.18  </a:t>
            </a:r>
            <a:r>
              <a:rPr lang="en-US" sz="3400" i="1" dirty="0"/>
              <a:t>Relationship of layers and addresses in TCP/IP</a:t>
            </a:r>
          </a:p>
        </p:txBody>
      </p:sp>
      <p:pic>
        <p:nvPicPr>
          <p:cNvPr id="652294" name="Picture 6"/>
          <p:cNvPicPr>
            <a:picLocks noChangeAspect="1" noChangeArrowheads="1"/>
          </p:cNvPicPr>
          <p:nvPr/>
        </p:nvPicPr>
        <p:blipFill>
          <a:blip r:embed="rId3" cstate="print"/>
          <a:srcRect/>
          <a:stretch>
            <a:fillRect/>
          </a:stretch>
        </p:blipFill>
        <p:spPr bwMode="auto">
          <a:xfrm>
            <a:off x="380999" y="990600"/>
            <a:ext cx="8534401" cy="5791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874E2692-1A21-48D3-A382-62A1EF0320D1}" type="slidenum">
              <a:rPr lang="en-US"/>
              <a:pPr/>
              <a:t>7</a:t>
            </a:fld>
            <a:endParaRPr lang="en-US"/>
          </a:p>
        </p:txBody>
      </p:sp>
      <p:sp>
        <p:nvSpPr>
          <p:cNvPr id="634882"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34883" name="Line 3"/>
          <p:cNvSpPr>
            <a:spLocks noChangeShapeType="1"/>
          </p:cNvSpPr>
          <p:nvPr/>
        </p:nvSpPr>
        <p:spPr bwMode="auto">
          <a:xfrm>
            <a:off x="152400" y="990600"/>
            <a:ext cx="8763000" cy="0"/>
          </a:xfrm>
          <a:prstGeom prst="line">
            <a:avLst/>
          </a:prstGeom>
          <a:noFill/>
          <a:ln w="19050">
            <a:solidFill>
              <a:schemeClr val="hlink"/>
            </a:solidFill>
            <a:round/>
            <a:headEnd/>
            <a:tailEnd/>
          </a:ln>
          <a:effectLst/>
        </p:spPr>
        <p:txBody>
          <a:bodyPr/>
          <a:lstStyle/>
          <a:p>
            <a:endParaRPr lang="en-US"/>
          </a:p>
        </p:txBody>
      </p:sp>
      <p:sp>
        <p:nvSpPr>
          <p:cNvPr id="634884" name="Text Box 4"/>
          <p:cNvSpPr txBox="1">
            <a:spLocks noChangeArrowheads="1"/>
          </p:cNvSpPr>
          <p:nvPr/>
        </p:nvSpPr>
        <p:spPr bwMode="auto">
          <a:xfrm>
            <a:off x="304800" y="381000"/>
            <a:ext cx="7962757" cy="584775"/>
          </a:xfrm>
          <a:prstGeom prst="rect">
            <a:avLst/>
          </a:prstGeom>
          <a:noFill/>
          <a:ln w="9525">
            <a:noFill/>
            <a:miter lim="800000"/>
            <a:headEnd/>
            <a:tailEnd/>
          </a:ln>
          <a:effectLst/>
        </p:spPr>
        <p:txBody>
          <a:bodyPr wrap="none">
            <a:spAutoFit/>
          </a:bodyPr>
          <a:lstStyle/>
          <a:p>
            <a:r>
              <a:rPr lang="en-US" sz="3200" dirty="0">
                <a:solidFill>
                  <a:schemeClr val="folHlink"/>
                </a:solidFill>
              </a:rPr>
              <a:t>Figure 2.1  </a:t>
            </a:r>
            <a:r>
              <a:rPr lang="en-US" sz="3200" dirty="0"/>
              <a:t>Tasks involved in sending a letter</a:t>
            </a:r>
            <a:endParaRPr lang="en-US" sz="3200" i="1" dirty="0"/>
          </a:p>
        </p:txBody>
      </p:sp>
      <p:pic>
        <p:nvPicPr>
          <p:cNvPr id="634886" name="Picture 6"/>
          <p:cNvPicPr>
            <a:picLocks noChangeAspect="1" noChangeArrowheads="1"/>
          </p:cNvPicPr>
          <p:nvPr/>
        </p:nvPicPr>
        <p:blipFill>
          <a:blip r:embed="rId3" cstate="print"/>
          <a:srcRect/>
          <a:stretch>
            <a:fillRect/>
          </a:stretch>
        </p:blipFill>
        <p:spPr bwMode="auto">
          <a:xfrm>
            <a:off x="685800" y="1066800"/>
            <a:ext cx="7239000" cy="54325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Content Placeholder 11"/>
          <p:cNvSpPr>
            <a:spLocks noGrp="1"/>
          </p:cNvSpPr>
          <p:nvPr>
            <p:ph/>
          </p:nvPr>
        </p:nvSpPr>
        <p:spPr>
          <a:xfrm>
            <a:off x="152400" y="884237"/>
            <a:ext cx="8610600" cy="5135563"/>
          </a:xfrm>
        </p:spPr>
        <p:txBody>
          <a:bodyPr/>
          <a:lstStyle/>
          <a:p>
            <a:r>
              <a:rPr lang="fr-FR" sz="3600" b="1" i="1" dirty="0" err="1" smtClean="0">
                <a:solidFill>
                  <a:srgbClr val="0033CC"/>
                </a:solidFill>
              </a:rPr>
              <a:t>Physical</a:t>
            </a:r>
            <a:r>
              <a:rPr lang="fr-FR" sz="3600" b="1" i="1" dirty="0" smtClean="0">
                <a:solidFill>
                  <a:srgbClr val="0033CC"/>
                </a:solidFill>
              </a:rPr>
              <a:t> </a:t>
            </a:r>
            <a:r>
              <a:rPr lang="fr-FR" sz="3600" b="1" i="1" dirty="0" err="1" smtClean="0">
                <a:solidFill>
                  <a:srgbClr val="0033CC"/>
                </a:solidFill>
              </a:rPr>
              <a:t>Addresses</a:t>
            </a:r>
            <a:endParaRPr lang="fr-FR" sz="3600" b="1" i="1" dirty="0" smtClean="0">
              <a:solidFill>
                <a:srgbClr val="0033CC"/>
              </a:solidFill>
            </a:endParaRPr>
          </a:p>
          <a:p>
            <a:pPr lvl="1"/>
            <a:r>
              <a:rPr lang="fr-FR" sz="3400" dirty="0" smtClean="0"/>
              <a:t>It </a:t>
            </a:r>
            <a:r>
              <a:rPr lang="fr-FR" sz="3400" dirty="0" err="1" smtClean="0"/>
              <a:t>is</a:t>
            </a:r>
            <a:r>
              <a:rPr lang="fr-FR" sz="3400" dirty="0" smtClean="0"/>
              <a:t> </a:t>
            </a:r>
            <a:r>
              <a:rPr lang="fr-FR" sz="3400" dirty="0" err="1" smtClean="0"/>
              <a:t>knwon</a:t>
            </a:r>
            <a:r>
              <a:rPr lang="fr-FR" sz="3400" dirty="0" smtClean="0"/>
              <a:t> as </a:t>
            </a:r>
            <a:r>
              <a:rPr lang="fr-FR" sz="3400" dirty="0" err="1" smtClean="0"/>
              <a:t>link</a:t>
            </a:r>
            <a:r>
              <a:rPr lang="fr-FR" sz="3400" dirty="0" smtClean="0"/>
              <a:t> </a:t>
            </a:r>
            <a:r>
              <a:rPr lang="fr-FR" sz="3400" dirty="0" err="1" smtClean="0"/>
              <a:t>address</a:t>
            </a:r>
            <a:r>
              <a:rPr lang="fr-FR" sz="3400" dirty="0" smtClean="0"/>
              <a:t> .</a:t>
            </a:r>
          </a:p>
          <a:p>
            <a:pPr lvl="1"/>
            <a:r>
              <a:rPr lang="fr-FR" sz="3400" dirty="0" smtClean="0"/>
              <a:t>It </a:t>
            </a:r>
            <a:r>
              <a:rPr lang="fr-FR" sz="3400" dirty="0" err="1" smtClean="0"/>
              <a:t>is</a:t>
            </a:r>
            <a:r>
              <a:rPr lang="fr-FR" sz="3400" dirty="0" smtClean="0"/>
              <a:t> the </a:t>
            </a:r>
            <a:r>
              <a:rPr lang="fr-FR" sz="3400" dirty="0" err="1" smtClean="0"/>
              <a:t>address</a:t>
            </a:r>
            <a:r>
              <a:rPr lang="fr-FR" sz="3400" dirty="0" smtClean="0"/>
              <a:t> of a </a:t>
            </a:r>
            <a:r>
              <a:rPr lang="fr-FR" sz="3400" dirty="0" err="1" smtClean="0"/>
              <a:t>node</a:t>
            </a:r>
            <a:r>
              <a:rPr lang="fr-FR" sz="3400" dirty="0" smtClean="0"/>
              <a:t> as </a:t>
            </a:r>
            <a:r>
              <a:rPr lang="fr-FR" sz="3400" dirty="0" err="1" smtClean="0"/>
              <a:t>defined</a:t>
            </a:r>
            <a:r>
              <a:rPr lang="fr-FR" sz="3400" dirty="0" smtClean="0"/>
              <a:t> by </a:t>
            </a:r>
            <a:r>
              <a:rPr lang="fr-FR" sz="3400" dirty="0" err="1" smtClean="0"/>
              <a:t>its</a:t>
            </a:r>
            <a:r>
              <a:rPr lang="fr-FR" sz="3400" dirty="0" smtClean="0"/>
              <a:t> LAN or WAN.</a:t>
            </a:r>
          </a:p>
          <a:p>
            <a:pPr lvl="1"/>
            <a:r>
              <a:rPr lang="fr-FR" sz="3400" dirty="0" smtClean="0"/>
              <a:t>The </a:t>
            </a:r>
            <a:r>
              <a:rPr lang="fr-FR" sz="3400" dirty="0" smtClean="0"/>
              <a:t>size and format of the </a:t>
            </a:r>
            <a:r>
              <a:rPr lang="fr-FR" sz="3400" dirty="0" err="1" smtClean="0"/>
              <a:t>address</a:t>
            </a:r>
            <a:r>
              <a:rPr lang="fr-FR" sz="3400" dirty="0" smtClean="0"/>
              <a:t> </a:t>
            </a:r>
            <a:r>
              <a:rPr lang="fr-FR" sz="3400" dirty="0" err="1" smtClean="0"/>
              <a:t>depends</a:t>
            </a:r>
            <a:r>
              <a:rPr lang="fr-FR" sz="3400" dirty="0" smtClean="0"/>
              <a:t> on the network.</a:t>
            </a:r>
          </a:p>
          <a:p>
            <a:pPr lvl="2"/>
            <a:r>
              <a:rPr lang="fr-FR" sz="3200" dirty="0" smtClean="0"/>
              <a:t>Ethernet  uses 6-</a:t>
            </a:r>
            <a:r>
              <a:rPr lang="fr-FR" sz="3200" dirty="0" err="1" smtClean="0"/>
              <a:t>bytes</a:t>
            </a:r>
            <a:r>
              <a:rPr lang="fr-FR" sz="3200" dirty="0" smtClean="0"/>
              <a:t> (48-bits) </a:t>
            </a:r>
            <a:r>
              <a:rPr lang="fr-FR" sz="3200" dirty="0" smtClean="0">
                <a:sym typeface="Wingdings" pitchFamily="2" charset="2"/>
              </a:rPr>
              <a:t> NIC</a:t>
            </a:r>
          </a:p>
          <a:p>
            <a:pPr lvl="2"/>
            <a:r>
              <a:rPr lang="fr-FR" sz="3200" dirty="0" err="1" smtClean="0">
                <a:sym typeface="Wingdings" pitchFamily="2" charset="2"/>
              </a:rPr>
              <a:t>LocalTalk</a:t>
            </a:r>
            <a:r>
              <a:rPr lang="fr-FR" sz="3200" dirty="0" smtClean="0">
                <a:sym typeface="Wingdings" pitchFamily="2" charset="2"/>
              </a:rPr>
              <a:t> (Apple) uses 1-</a:t>
            </a:r>
            <a:r>
              <a:rPr lang="fr-FR" sz="3200" dirty="0" err="1" smtClean="0">
                <a:sym typeface="Wingdings" pitchFamily="2" charset="2"/>
              </a:rPr>
              <a:t>byte</a:t>
            </a:r>
            <a:r>
              <a:rPr lang="fr-FR" sz="3200" dirty="0" smtClean="0">
                <a:sym typeface="Wingdings" pitchFamily="2" charset="2"/>
              </a:rPr>
              <a:t> </a:t>
            </a:r>
            <a:r>
              <a:rPr lang="fr-FR" sz="3200" dirty="0" err="1" smtClean="0">
                <a:sym typeface="Wingdings" pitchFamily="2" charset="2"/>
              </a:rPr>
              <a:t>dynamic</a:t>
            </a:r>
            <a:r>
              <a:rPr lang="fr-FR" sz="3200" dirty="0" smtClean="0">
                <a:sym typeface="Wingdings" pitchFamily="2" charset="2"/>
              </a:rPr>
              <a:t> </a:t>
            </a:r>
            <a:r>
              <a:rPr lang="fr-FR" sz="3200" dirty="0" err="1" smtClean="0">
                <a:sym typeface="Wingdings" pitchFamily="2" charset="2"/>
              </a:rPr>
              <a:t>address</a:t>
            </a:r>
            <a:endParaRPr lang="fr-FR" sz="3200" dirty="0" smtClean="0">
              <a:sym typeface="Wingdings" pitchFamily="2" charset="2"/>
            </a:endParaRPr>
          </a:p>
          <a:p>
            <a:pPr lvl="2">
              <a:buNone/>
            </a:pPr>
            <a:endParaRPr lang="fr-FR" sz="1600" dirty="0" smtClean="0"/>
          </a:p>
          <a:p>
            <a:endParaRPr lang="en-US" sz="2400" b="1" i="1" dirty="0"/>
          </a:p>
        </p:txBody>
      </p:sp>
      <p:sp>
        <p:nvSpPr>
          <p:cNvPr id="8" name="Slide Number Placeholder 1"/>
          <p:cNvSpPr>
            <a:spLocks noGrp="1"/>
          </p:cNvSpPr>
          <p:nvPr>
            <p:ph type="sldNum" sz="quarter" idx="10"/>
          </p:nvPr>
        </p:nvSpPr>
        <p:spPr/>
        <p:txBody>
          <a:bodyPr/>
          <a:lstStyle/>
          <a:p>
            <a:r>
              <a:rPr lang="en-US"/>
              <a:t>2.</a:t>
            </a:r>
            <a:fld id="{4A920547-71F8-432A-8031-CAD28F9A9A88}" type="slidenum">
              <a:rPr lang="en-US"/>
              <a:pPr/>
              <a:t>70</a:t>
            </a:fld>
            <a:endParaRPr lang="en-US"/>
          </a:p>
        </p:txBody>
      </p:sp>
      <p:sp>
        <p:nvSpPr>
          <p:cNvPr id="680962"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80963" name="Text Box 3"/>
          <p:cNvSpPr txBox="1">
            <a:spLocks noChangeArrowheads="1"/>
          </p:cNvSpPr>
          <p:nvPr/>
        </p:nvSpPr>
        <p:spPr bwMode="auto">
          <a:xfrm>
            <a:off x="228600" y="76200"/>
            <a:ext cx="3695700" cy="579438"/>
          </a:xfrm>
          <a:prstGeom prst="rect">
            <a:avLst/>
          </a:prstGeom>
          <a:noFill/>
          <a:ln w="9525">
            <a:noFill/>
            <a:miter lim="800000"/>
            <a:headEnd/>
            <a:tailEnd/>
          </a:ln>
          <a:effectLst/>
        </p:spPr>
        <p:txBody>
          <a:bodyPr wrap="none">
            <a:spAutoFit/>
          </a:bodyPr>
          <a:lstStyle/>
          <a:p>
            <a:r>
              <a:rPr lang="en-US" sz="3200">
                <a:effectLst>
                  <a:outerShdw blurRad="38100" dist="38100" dir="2700000" algn="tl">
                    <a:srgbClr val="C0C0C0"/>
                  </a:outerShdw>
                </a:effectLst>
                <a:latin typeface="Times" pitchFamily="18" charset="0"/>
              </a:rPr>
              <a:t>2-5   ADDRESSING</a:t>
            </a:r>
          </a:p>
        </p:txBody>
      </p:sp>
      <p:sp>
        <p:nvSpPr>
          <p:cNvPr id="680964"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9" name="Rectangle 8"/>
          <p:cNvSpPr/>
          <p:nvPr/>
        </p:nvSpPr>
        <p:spPr>
          <a:xfrm>
            <a:off x="457200" y="1219200"/>
            <a:ext cx="7772400" cy="523220"/>
          </a:xfrm>
          <a:prstGeom prst="rect">
            <a:avLst/>
          </a:prstGeom>
        </p:spPr>
        <p:txBody>
          <a:bodyPr wrap="square">
            <a:spAutoFit/>
          </a:bodyPr>
          <a:lstStyle/>
          <a:p>
            <a:pPr algn="just" eaLnBrk="1" hangingPunct="1"/>
            <a:r>
              <a:rPr lang="en-US" sz="2800" i="1" dirty="0" smtClean="0">
                <a:effectLst>
                  <a:outerShdw blurRad="38100" dist="38100" dir="2700000" algn="tl">
                    <a:srgbClr val="C0C0C0"/>
                  </a:outerShdw>
                </a:effectLst>
              </a:rPr>
              <a:t> </a:t>
            </a:r>
            <a:endParaRPr lang="en-US" sz="2800" i="1"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
          <p:cNvSpPr>
            <a:spLocks noGrp="1"/>
          </p:cNvSpPr>
          <p:nvPr>
            <p:ph type="sldNum" sz="quarter" idx="10"/>
          </p:nvPr>
        </p:nvSpPr>
        <p:spPr/>
        <p:txBody>
          <a:bodyPr/>
          <a:lstStyle/>
          <a:p>
            <a:r>
              <a:rPr lang="en-US"/>
              <a:t>2.</a:t>
            </a:r>
            <a:fld id="{1E2A2D60-9807-495C-A7A6-5C4F3CF69BC2}" type="slidenum">
              <a:rPr lang="en-US"/>
              <a:pPr/>
              <a:t>71</a:t>
            </a:fld>
            <a:endParaRPr lang="en-US"/>
          </a:p>
        </p:txBody>
      </p:sp>
      <p:sp>
        <p:nvSpPr>
          <p:cNvPr id="665602"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5603"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nvGrpSpPr>
          <p:cNvPr id="665614" name="Group 14"/>
          <p:cNvGrpSpPr>
            <a:grpSpLocks/>
          </p:cNvGrpSpPr>
          <p:nvPr/>
        </p:nvGrpSpPr>
        <p:grpSpPr bwMode="auto">
          <a:xfrm>
            <a:off x="490538" y="773113"/>
            <a:ext cx="738187" cy="474662"/>
            <a:chOff x="309" y="487"/>
            <a:chExt cx="465" cy="299"/>
          </a:xfrm>
        </p:grpSpPr>
        <p:sp>
          <p:nvSpPr>
            <p:cNvPr id="665604" name="Rectangle 4"/>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5605" name="Rectangle 5"/>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sp>
        <p:nvSpPr>
          <p:cNvPr id="665606" name="Rectangle 6"/>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5607" name="Rectangle 7"/>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5608" name="Rectangle 8"/>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5610"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665611" name="Rectangle 11"/>
          <p:cNvSpPr>
            <a:spLocks noChangeArrowheads="1"/>
          </p:cNvSpPr>
          <p:nvPr/>
        </p:nvSpPr>
        <p:spPr bwMode="auto">
          <a:xfrm>
            <a:off x="228600" y="1447800"/>
            <a:ext cx="8534400" cy="2654300"/>
          </a:xfrm>
          <a:prstGeom prst="rect">
            <a:avLst/>
          </a:prstGeom>
          <a:noFill/>
          <a:ln w="9525">
            <a:noFill/>
            <a:miter lim="800000"/>
            <a:headEnd/>
            <a:tailEnd/>
          </a:ln>
          <a:effectLst/>
        </p:spPr>
        <p:txBody>
          <a:bodyPr>
            <a:spAutoFit/>
          </a:bodyPr>
          <a:lstStyle/>
          <a:p>
            <a:pPr algn="just"/>
            <a:r>
              <a:rPr lang="en-US" sz="2800" i="1"/>
              <a:t>In Figure 2.19 a node with physical address 10 sends a frame to a node with physical address 87. The two nodes are connected by a link (bus topology LAN). As the figure shows, the computer with physical address </a:t>
            </a:r>
            <a:r>
              <a:rPr lang="en-US" sz="2800" i="1">
                <a:solidFill>
                  <a:schemeClr val="hlink"/>
                </a:solidFill>
              </a:rPr>
              <a:t>10</a:t>
            </a:r>
            <a:r>
              <a:rPr lang="en-US" sz="2800" i="1"/>
              <a:t> is the sender, and the computer with physical address </a:t>
            </a:r>
            <a:r>
              <a:rPr lang="en-US" sz="2800" i="1">
                <a:solidFill>
                  <a:schemeClr val="hlink"/>
                </a:solidFill>
              </a:rPr>
              <a:t>87</a:t>
            </a:r>
            <a:r>
              <a:rPr lang="en-US" sz="2800" i="1"/>
              <a:t> is the receiver.</a:t>
            </a:r>
          </a:p>
        </p:txBody>
      </p:sp>
      <p:sp>
        <p:nvSpPr>
          <p:cNvPr id="665613" name="Text Box 13"/>
          <p:cNvSpPr txBox="1">
            <a:spLocks noChangeArrowheads="1"/>
          </p:cNvSpPr>
          <p:nvPr/>
        </p:nvSpPr>
        <p:spPr bwMode="auto">
          <a:xfrm>
            <a:off x="1143000" y="182563"/>
            <a:ext cx="2284413" cy="579437"/>
          </a:xfrm>
          <a:prstGeom prst="rect">
            <a:avLst/>
          </a:prstGeom>
          <a:noFill/>
          <a:ln w="9525">
            <a:noFill/>
            <a:miter lim="800000"/>
            <a:headEnd/>
            <a:tailEnd/>
          </a:ln>
          <a:effectLst/>
        </p:spPr>
        <p:txBody>
          <a:bodyPr wrap="none">
            <a:spAutoFit/>
          </a:bodyPr>
          <a:lstStyle/>
          <a:p>
            <a:r>
              <a:rPr lang="en-US" sz="3200" i="1">
                <a:solidFill>
                  <a:schemeClr val="hlink"/>
                </a:solidFill>
              </a:rPr>
              <a:t>Example 2.1</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35AA825C-2F0C-402A-B632-E420F14AC120}" type="slidenum">
              <a:rPr lang="en-US"/>
              <a:pPr/>
              <a:t>72</a:t>
            </a:fld>
            <a:endParaRPr lang="en-US"/>
          </a:p>
        </p:txBody>
      </p:sp>
      <p:sp>
        <p:nvSpPr>
          <p:cNvPr id="653314"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53315" name="Line 3"/>
          <p:cNvSpPr>
            <a:spLocks noChangeShapeType="1"/>
          </p:cNvSpPr>
          <p:nvPr/>
        </p:nvSpPr>
        <p:spPr bwMode="auto">
          <a:xfrm>
            <a:off x="152400" y="990600"/>
            <a:ext cx="8763000" cy="0"/>
          </a:xfrm>
          <a:prstGeom prst="line">
            <a:avLst/>
          </a:prstGeom>
          <a:noFill/>
          <a:ln w="19050">
            <a:solidFill>
              <a:schemeClr val="hlink"/>
            </a:solidFill>
            <a:round/>
            <a:headEnd/>
            <a:tailEnd/>
          </a:ln>
          <a:effectLst/>
        </p:spPr>
        <p:txBody>
          <a:bodyPr/>
          <a:lstStyle/>
          <a:p>
            <a:endParaRPr lang="en-US"/>
          </a:p>
        </p:txBody>
      </p:sp>
      <p:sp>
        <p:nvSpPr>
          <p:cNvPr id="653316" name="Text Box 4"/>
          <p:cNvSpPr txBox="1">
            <a:spLocks noChangeArrowheads="1"/>
          </p:cNvSpPr>
          <p:nvPr/>
        </p:nvSpPr>
        <p:spPr bwMode="auto">
          <a:xfrm>
            <a:off x="152400" y="228600"/>
            <a:ext cx="5949321"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2.19  </a:t>
            </a:r>
            <a:r>
              <a:rPr lang="en-US" sz="3400" i="1" dirty="0"/>
              <a:t>Physical addresses</a:t>
            </a:r>
          </a:p>
        </p:txBody>
      </p:sp>
      <p:sp>
        <p:nvSpPr>
          <p:cNvPr id="653317" name="Line 5"/>
          <p:cNvSpPr>
            <a:spLocks noChangeShapeType="1"/>
          </p:cNvSpPr>
          <p:nvPr/>
        </p:nvSpPr>
        <p:spPr bwMode="auto">
          <a:xfrm>
            <a:off x="152400" y="6248400"/>
            <a:ext cx="8763000" cy="0"/>
          </a:xfrm>
          <a:prstGeom prst="line">
            <a:avLst/>
          </a:prstGeom>
          <a:noFill/>
          <a:ln w="76200">
            <a:solidFill>
              <a:schemeClr val="hlink"/>
            </a:solidFill>
            <a:round/>
            <a:headEnd/>
            <a:tailEnd/>
          </a:ln>
          <a:effectLst/>
        </p:spPr>
        <p:txBody>
          <a:bodyPr/>
          <a:lstStyle/>
          <a:p>
            <a:endParaRPr lang="en-US"/>
          </a:p>
        </p:txBody>
      </p:sp>
      <p:pic>
        <p:nvPicPr>
          <p:cNvPr id="653318" name="Picture 6"/>
          <p:cNvPicPr>
            <a:picLocks noChangeAspect="1" noChangeArrowheads="1"/>
          </p:cNvPicPr>
          <p:nvPr/>
        </p:nvPicPr>
        <p:blipFill>
          <a:blip r:embed="rId3" cstate="print"/>
          <a:srcRect/>
          <a:stretch>
            <a:fillRect/>
          </a:stretch>
        </p:blipFill>
        <p:spPr bwMode="auto">
          <a:xfrm>
            <a:off x="76200" y="1524000"/>
            <a:ext cx="8915400"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
          <p:cNvSpPr>
            <a:spLocks noGrp="1"/>
          </p:cNvSpPr>
          <p:nvPr>
            <p:ph type="sldNum" sz="quarter" idx="10"/>
          </p:nvPr>
        </p:nvSpPr>
        <p:spPr/>
        <p:txBody>
          <a:bodyPr/>
          <a:lstStyle/>
          <a:p>
            <a:r>
              <a:rPr lang="en-US"/>
              <a:t>2.</a:t>
            </a:r>
            <a:fld id="{69D094F5-88EA-457F-BBFC-A989BF0EE706}" type="slidenum">
              <a:rPr lang="en-US"/>
              <a:pPr/>
              <a:t>73</a:t>
            </a:fld>
            <a:endParaRPr lang="en-US"/>
          </a:p>
        </p:txBody>
      </p:sp>
      <p:sp>
        <p:nvSpPr>
          <p:cNvPr id="672770"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2771"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nvGrpSpPr>
          <p:cNvPr id="672772" name="Group 4"/>
          <p:cNvGrpSpPr>
            <a:grpSpLocks/>
          </p:cNvGrpSpPr>
          <p:nvPr/>
        </p:nvGrpSpPr>
        <p:grpSpPr bwMode="auto">
          <a:xfrm>
            <a:off x="490538" y="773113"/>
            <a:ext cx="738187" cy="474662"/>
            <a:chOff x="309" y="487"/>
            <a:chExt cx="465" cy="299"/>
          </a:xfrm>
        </p:grpSpPr>
        <p:sp>
          <p:nvSpPr>
            <p:cNvPr id="672773"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2774"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sp>
        <p:nvSpPr>
          <p:cNvPr id="672775"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2776"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2777"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2778"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672779" name="Rectangle 11"/>
          <p:cNvSpPr>
            <a:spLocks noChangeArrowheads="1"/>
          </p:cNvSpPr>
          <p:nvPr/>
        </p:nvSpPr>
        <p:spPr bwMode="auto">
          <a:xfrm>
            <a:off x="228600" y="1143000"/>
            <a:ext cx="8534400" cy="2554545"/>
          </a:xfrm>
          <a:prstGeom prst="rect">
            <a:avLst/>
          </a:prstGeom>
          <a:noFill/>
          <a:ln w="9525">
            <a:noFill/>
            <a:miter lim="800000"/>
            <a:headEnd/>
            <a:tailEnd/>
          </a:ln>
          <a:effectLst/>
        </p:spPr>
        <p:txBody>
          <a:bodyPr>
            <a:spAutoFit/>
          </a:bodyPr>
          <a:lstStyle/>
          <a:p>
            <a:pPr algn="just"/>
            <a:r>
              <a:rPr lang="en-US" sz="3200" i="1" dirty="0"/>
              <a:t>As we will see in Chapter 13, most </a:t>
            </a:r>
            <a:r>
              <a:rPr lang="en-US" sz="3200" i="1" u="sng" dirty="0"/>
              <a:t>local-area networks</a:t>
            </a:r>
            <a:r>
              <a:rPr lang="en-US" sz="3200" i="1" dirty="0"/>
              <a:t> use a </a:t>
            </a:r>
            <a:r>
              <a:rPr lang="en-US" sz="3200" i="1" dirty="0">
                <a:solidFill>
                  <a:srgbClr val="C00000"/>
                </a:solidFill>
              </a:rPr>
              <a:t>48-bit</a:t>
            </a:r>
            <a:r>
              <a:rPr lang="en-US" sz="3200" i="1" dirty="0"/>
              <a:t> (6-byte) physical address written as 12 hexadecimal digits; every byte (2 hexadecimal digits) is separated by a colon, as shown below:</a:t>
            </a:r>
          </a:p>
        </p:txBody>
      </p:sp>
      <p:sp>
        <p:nvSpPr>
          <p:cNvPr id="672780" name="Text Box 12"/>
          <p:cNvSpPr txBox="1">
            <a:spLocks noChangeArrowheads="1"/>
          </p:cNvSpPr>
          <p:nvPr/>
        </p:nvSpPr>
        <p:spPr bwMode="auto">
          <a:xfrm>
            <a:off x="1143000" y="182563"/>
            <a:ext cx="2284413" cy="579437"/>
          </a:xfrm>
          <a:prstGeom prst="rect">
            <a:avLst/>
          </a:prstGeom>
          <a:noFill/>
          <a:ln w="9525">
            <a:noFill/>
            <a:miter lim="800000"/>
            <a:headEnd/>
            <a:tailEnd/>
          </a:ln>
          <a:effectLst/>
        </p:spPr>
        <p:txBody>
          <a:bodyPr wrap="none">
            <a:spAutoFit/>
          </a:bodyPr>
          <a:lstStyle/>
          <a:p>
            <a:r>
              <a:rPr lang="en-US" sz="3200" i="1">
                <a:solidFill>
                  <a:schemeClr val="hlink"/>
                </a:solidFill>
              </a:rPr>
              <a:t>Example 2.2</a:t>
            </a:r>
          </a:p>
        </p:txBody>
      </p:sp>
      <p:sp>
        <p:nvSpPr>
          <p:cNvPr id="672782" name="Rectangle 14"/>
          <p:cNvSpPr>
            <a:spLocks noChangeArrowheads="1"/>
          </p:cNvSpPr>
          <p:nvPr/>
        </p:nvSpPr>
        <p:spPr bwMode="auto">
          <a:xfrm>
            <a:off x="228600" y="3754437"/>
            <a:ext cx="8534400" cy="1503363"/>
          </a:xfrm>
          <a:prstGeom prst="rect">
            <a:avLst/>
          </a:prstGeom>
          <a:solidFill>
            <a:srgbClr val="FFFF00"/>
          </a:solidFill>
          <a:ln w="9525">
            <a:solidFill>
              <a:schemeClr val="tx1"/>
            </a:solidFill>
            <a:miter lim="800000"/>
            <a:headEnd/>
            <a:tailEnd/>
          </a:ln>
          <a:effectLst/>
        </p:spPr>
        <p:txBody>
          <a:bodyPr>
            <a:spAutoFit/>
          </a:bodyPr>
          <a:lstStyle/>
          <a:p>
            <a:pPr algn="ctr"/>
            <a:r>
              <a:rPr lang="en-US" sz="3200" dirty="0">
                <a:solidFill>
                  <a:schemeClr val="folHlink"/>
                </a:solidFill>
              </a:rPr>
              <a:t>07:01:02:01:2C:4B</a:t>
            </a:r>
            <a:br>
              <a:rPr lang="en-US" sz="3200" dirty="0">
                <a:solidFill>
                  <a:schemeClr val="folHlink"/>
                </a:solidFill>
              </a:rPr>
            </a:br>
            <a:endParaRPr lang="en-US" sz="3200" dirty="0">
              <a:solidFill>
                <a:schemeClr val="folHlink"/>
              </a:solidFill>
            </a:endParaRPr>
          </a:p>
          <a:p>
            <a:pPr algn="ctr"/>
            <a:r>
              <a:rPr lang="en-US" sz="2800" dirty="0"/>
              <a:t>A 6-byte (12 hexadecimal digits) physical address.</a:t>
            </a:r>
          </a:p>
        </p:txBody>
      </p:sp>
      <p:sp>
        <p:nvSpPr>
          <p:cNvPr id="2" name="Horizontal Scroll 1"/>
          <p:cNvSpPr/>
          <p:nvPr/>
        </p:nvSpPr>
        <p:spPr bwMode="auto">
          <a:xfrm>
            <a:off x="1524000" y="5410200"/>
            <a:ext cx="5715000" cy="1066800"/>
          </a:xfrm>
          <a:prstGeom prst="horizontalScroll">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1"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Also</a:t>
            </a:r>
            <a:r>
              <a:rPr kumimoji="0" lang="en-US" sz="3200" b="1" i="0" u="none" strike="noStrike" cap="none" normalizeH="0" dirty="0" smtClean="0">
                <a:ln>
                  <a:noFill/>
                </a:ln>
                <a:solidFill>
                  <a:schemeClr val="tx1"/>
                </a:solidFill>
                <a:effectLst/>
                <a:latin typeface="Times New Roman" pitchFamily="18" charset="0"/>
              </a:rPr>
              <a:t> known as a MAC address</a:t>
            </a:r>
            <a:endParaRPr kumimoji="0" lang="ar-SA" sz="3200" b="1"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Content Placeholder 11"/>
          <p:cNvSpPr>
            <a:spLocks noGrp="1"/>
          </p:cNvSpPr>
          <p:nvPr>
            <p:ph/>
          </p:nvPr>
        </p:nvSpPr>
        <p:spPr>
          <a:xfrm>
            <a:off x="216943" y="838200"/>
            <a:ext cx="8610600" cy="5135563"/>
          </a:xfrm>
        </p:spPr>
        <p:txBody>
          <a:bodyPr/>
          <a:lstStyle/>
          <a:p>
            <a:r>
              <a:rPr lang="fr-FR" sz="3600" b="1" i="1" dirty="0" err="1" smtClean="0">
                <a:solidFill>
                  <a:srgbClr val="0033CC"/>
                </a:solidFill>
              </a:rPr>
              <a:t>Logical</a:t>
            </a:r>
            <a:r>
              <a:rPr lang="fr-FR" sz="3600" b="1" i="1" dirty="0" smtClean="0">
                <a:solidFill>
                  <a:srgbClr val="0033CC"/>
                </a:solidFill>
              </a:rPr>
              <a:t> </a:t>
            </a:r>
            <a:r>
              <a:rPr lang="fr-FR" sz="3600" b="1" i="1" dirty="0" err="1" smtClean="0">
                <a:solidFill>
                  <a:srgbClr val="0033CC"/>
                </a:solidFill>
              </a:rPr>
              <a:t>Addresses</a:t>
            </a:r>
            <a:r>
              <a:rPr lang="fr-FR" sz="3600" b="1" i="1" dirty="0" smtClean="0">
                <a:solidFill>
                  <a:srgbClr val="0033CC"/>
                </a:solidFill>
              </a:rPr>
              <a:t> </a:t>
            </a:r>
          </a:p>
          <a:p>
            <a:pPr lvl="1"/>
            <a:r>
              <a:rPr lang="en-US" sz="3400" dirty="0" smtClean="0"/>
              <a:t>Necessary</a:t>
            </a:r>
            <a:r>
              <a:rPr lang="fr-FR" sz="3400" dirty="0" smtClean="0"/>
              <a:t> </a:t>
            </a:r>
            <a:r>
              <a:rPr lang="fr-FR" sz="3400" dirty="0" smtClean="0"/>
              <a:t>for </a:t>
            </a:r>
            <a:r>
              <a:rPr lang="en-US" sz="3400" dirty="0" smtClean="0"/>
              <a:t>universal</a:t>
            </a:r>
            <a:r>
              <a:rPr lang="fr-FR" sz="3400" dirty="0" smtClean="0"/>
              <a:t> communications </a:t>
            </a:r>
            <a:r>
              <a:rPr lang="en-US" sz="3400" dirty="0" smtClean="0"/>
              <a:t>that</a:t>
            </a:r>
            <a:r>
              <a:rPr lang="fr-FR" sz="3400" dirty="0" smtClean="0"/>
              <a:t> are </a:t>
            </a:r>
            <a:r>
              <a:rPr lang="en-US" sz="3400" dirty="0" smtClean="0"/>
              <a:t>independent</a:t>
            </a:r>
            <a:r>
              <a:rPr lang="fr-FR" sz="3400" dirty="0" smtClean="0"/>
              <a:t> of underlying </a:t>
            </a:r>
            <a:r>
              <a:rPr lang="en-US" sz="3400" dirty="0" smtClean="0"/>
              <a:t>physical</a:t>
            </a:r>
            <a:r>
              <a:rPr lang="fr-FR" sz="3400" dirty="0" smtClean="0"/>
              <a:t> networks</a:t>
            </a:r>
            <a:r>
              <a:rPr lang="fr-FR" sz="3400" dirty="0" smtClean="0"/>
              <a:t>.</a:t>
            </a:r>
            <a:endParaRPr lang="fr-FR" sz="3400" dirty="0" smtClean="0"/>
          </a:p>
          <a:p>
            <a:pPr lvl="1"/>
            <a:r>
              <a:rPr lang="en-US" sz="3400" i="1" dirty="0" smtClean="0">
                <a:effectLst>
                  <a:outerShdw blurRad="38100" dist="38100" dir="2700000" algn="tl">
                    <a:srgbClr val="000000">
                      <a:alpha val="43137"/>
                    </a:srgbClr>
                  </a:outerShdw>
                </a:effectLst>
              </a:rPr>
              <a:t>Physical address is not enough in an internetwork environment where the different network can have different address formats</a:t>
            </a:r>
            <a:r>
              <a:rPr lang="en-US" sz="3400" i="1" dirty="0" smtClean="0">
                <a:effectLst>
                  <a:outerShdw blurRad="38100" dist="38100" dir="2700000" algn="tl">
                    <a:srgbClr val="000000">
                      <a:alpha val="43137"/>
                    </a:srgbClr>
                  </a:outerShdw>
                </a:effectLst>
              </a:rPr>
              <a:t>.</a:t>
            </a:r>
            <a:endParaRPr lang="en-US" sz="3400" i="1" dirty="0" smtClean="0">
              <a:effectLst>
                <a:outerShdw blurRad="38100" dist="38100" dir="2700000" algn="tl">
                  <a:srgbClr val="000000">
                    <a:alpha val="43137"/>
                  </a:srgbClr>
                </a:outerShdw>
              </a:effectLst>
            </a:endParaRPr>
          </a:p>
          <a:p>
            <a:pPr lvl="1"/>
            <a:r>
              <a:rPr lang="en-US" sz="3400" dirty="0" smtClean="0"/>
              <a:t>A logical </a:t>
            </a:r>
            <a:r>
              <a:rPr lang="en-US" sz="3400" dirty="0" smtClean="0"/>
              <a:t>address in the Internet is </a:t>
            </a:r>
            <a:r>
              <a:rPr lang="en-US" sz="3400" b="1" dirty="0" smtClean="0">
                <a:solidFill>
                  <a:srgbClr val="C00000"/>
                </a:solidFill>
              </a:rPr>
              <a:t>32-bits</a:t>
            </a:r>
            <a:r>
              <a:rPr lang="en-US" sz="3400" dirty="0" smtClean="0"/>
              <a:t>.</a:t>
            </a:r>
          </a:p>
          <a:p>
            <a:pPr lvl="1"/>
            <a:endParaRPr lang="en-US" sz="3400" dirty="0" smtClean="0"/>
          </a:p>
          <a:p>
            <a:pPr lvl="1"/>
            <a:r>
              <a:rPr lang="en-US" sz="3400" dirty="0" smtClean="0"/>
              <a:t>No two hosts on the Internet have the same IP address.</a:t>
            </a:r>
          </a:p>
          <a:p>
            <a:pPr lvl="1"/>
            <a:endParaRPr lang="fr-FR" sz="3400" dirty="0" smtClean="0"/>
          </a:p>
          <a:p>
            <a:pPr lvl="2">
              <a:buNone/>
            </a:pPr>
            <a:endParaRPr lang="fr-FR" sz="1600" dirty="0" smtClean="0"/>
          </a:p>
          <a:p>
            <a:endParaRPr lang="en-US" sz="2400" b="1" i="1" dirty="0"/>
          </a:p>
        </p:txBody>
      </p:sp>
      <p:sp>
        <p:nvSpPr>
          <p:cNvPr id="8" name="Slide Number Placeholder 1"/>
          <p:cNvSpPr>
            <a:spLocks noGrp="1"/>
          </p:cNvSpPr>
          <p:nvPr>
            <p:ph type="sldNum" sz="quarter" idx="10"/>
          </p:nvPr>
        </p:nvSpPr>
        <p:spPr/>
        <p:txBody>
          <a:bodyPr/>
          <a:lstStyle/>
          <a:p>
            <a:r>
              <a:rPr lang="en-US"/>
              <a:t>2.</a:t>
            </a:r>
            <a:fld id="{4A920547-71F8-432A-8031-CAD28F9A9A88}" type="slidenum">
              <a:rPr lang="en-US"/>
              <a:pPr/>
              <a:t>74</a:t>
            </a:fld>
            <a:endParaRPr lang="en-US"/>
          </a:p>
        </p:txBody>
      </p:sp>
      <p:sp>
        <p:nvSpPr>
          <p:cNvPr id="680962"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80963" name="Text Box 3"/>
          <p:cNvSpPr txBox="1">
            <a:spLocks noChangeArrowheads="1"/>
          </p:cNvSpPr>
          <p:nvPr/>
        </p:nvSpPr>
        <p:spPr bwMode="auto">
          <a:xfrm>
            <a:off x="228600" y="76200"/>
            <a:ext cx="3695700" cy="579438"/>
          </a:xfrm>
          <a:prstGeom prst="rect">
            <a:avLst/>
          </a:prstGeom>
          <a:noFill/>
          <a:ln w="9525">
            <a:noFill/>
            <a:miter lim="800000"/>
            <a:headEnd/>
            <a:tailEnd/>
          </a:ln>
          <a:effectLst/>
        </p:spPr>
        <p:txBody>
          <a:bodyPr wrap="none">
            <a:spAutoFit/>
          </a:bodyPr>
          <a:lstStyle/>
          <a:p>
            <a:r>
              <a:rPr lang="en-US" sz="3200">
                <a:effectLst>
                  <a:outerShdw blurRad="38100" dist="38100" dir="2700000" algn="tl">
                    <a:srgbClr val="C0C0C0"/>
                  </a:outerShdw>
                </a:effectLst>
                <a:latin typeface="Times" pitchFamily="18" charset="0"/>
              </a:rPr>
              <a:t>2-5   ADDRESSING</a:t>
            </a:r>
          </a:p>
        </p:txBody>
      </p:sp>
      <p:sp>
        <p:nvSpPr>
          <p:cNvPr id="680964"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
          <p:cNvSpPr>
            <a:spLocks noGrp="1"/>
          </p:cNvSpPr>
          <p:nvPr>
            <p:ph type="sldNum" sz="quarter" idx="10"/>
          </p:nvPr>
        </p:nvSpPr>
        <p:spPr/>
        <p:txBody>
          <a:bodyPr/>
          <a:lstStyle/>
          <a:p>
            <a:r>
              <a:rPr lang="en-US"/>
              <a:t>2.</a:t>
            </a:r>
            <a:fld id="{14C20B22-E3F3-4D91-AE5E-28C5F9BCAD6B}" type="slidenum">
              <a:rPr lang="en-US"/>
              <a:pPr/>
              <a:t>75</a:t>
            </a:fld>
            <a:endParaRPr lang="en-US"/>
          </a:p>
        </p:txBody>
      </p:sp>
      <p:sp>
        <p:nvSpPr>
          <p:cNvPr id="673794"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3795"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nvGrpSpPr>
          <p:cNvPr id="673796" name="Group 4"/>
          <p:cNvGrpSpPr>
            <a:grpSpLocks/>
          </p:cNvGrpSpPr>
          <p:nvPr/>
        </p:nvGrpSpPr>
        <p:grpSpPr bwMode="auto">
          <a:xfrm>
            <a:off x="490538" y="773113"/>
            <a:ext cx="738187" cy="474662"/>
            <a:chOff x="309" y="487"/>
            <a:chExt cx="465" cy="299"/>
          </a:xfrm>
        </p:grpSpPr>
        <p:sp>
          <p:nvSpPr>
            <p:cNvPr id="673797"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3798"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sp>
        <p:nvSpPr>
          <p:cNvPr id="673799"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3800"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3801"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3802"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673803" name="Rectangle 11"/>
          <p:cNvSpPr>
            <a:spLocks noChangeArrowheads="1"/>
          </p:cNvSpPr>
          <p:nvPr/>
        </p:nvSpPr>
        <p:spPr bwMode="auto">
          <a:xfrm>
            <a:off x="228600" y="1219200"/>
            <a:ext cx="8534400" cy="5016758"/>
          </a:xfrm>
          <a:prstGeom prst="rect">
            <a:avLst/>
          </a:prstGeom>
          <a:noFill/>
          <a:ln w="9525">
            <a:noFill/>
            <a:miter lim="800000"/>
            <a:headEnd/>
            <a:tailEnd/>
          </a:ln>
          <a:effectLst/>
        </p:spPr>
        <p:txBody>
          <a:bodyPr>
            <a:spAutoFit/>
          </a:bodyPr>
          <a:lstStyle/>
          <a:p>
            <a:pPr algn="just"/>
            <a:r>
              <a:rPr lang="en-US" sz="3200" i="1" dirty="0"/>
              <a:t>Figure 2.20 shows a part of an internet with two routers connecting three LANs. Each device (computer or router) has a pair of addresses (logical and physical) for each connection. In this case, each computer is connected to only one link and therefore has only one pair of addresses. Each router, however, is connected to three networks (only two are shown in the figure). So each router has three pairs of addresses, one for each connection. </a:t>
            </a:r>
          </a:p>
        </p:txBody>
      </p:sp>
      <p:sp>
        <p:nvSpPr>
          <p:cNvPr id="673804" name="Text Box 12"/>
          <p:cNvSpPr txBox="1">
            <a:spLocks noChangeArrowheads="1"/>
          </p:cNvSpPr>
          <p:nvPr/>
        </p:nvSpPr>
        <p:spPr bwMode="auto">
          <a:xfrm>
            <a:off x="1143000" y="182563"/>
            <a:ext cx="2284413" cy="579437"/>
          </a:xfrm>
          <a:prstGeom prst="rect">
            <a:avLst/>
          </a:prstGeom>
          <a:noFill/>
          <a:ln w="9525">
            <a:noFill/>
            <a:miter lim="800000"/>
            <a:headEnd/>
            <a:tailEnd/>
          </a:ln>
          <a:effectLst/>
        </p:spPr>
        <p:txBody>
          <a:bodyPr wrap="none">
            <a:spAutoFit/>
          </a:bodyPr>
          <a:lstStyle/>
          <a:p>
            <a:r>
              <a:rPr lang="en-US" sz="3200" i="1">
                <a:solidFill>
                  <a:schemeClr val="hlink"/>
                </a:solidFill>
              </a:rPr>
              <a:t>Example 2.3</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D0B88980-B530-471C-86F0-6580A82FC4CE}" type="slidenum">
              <a:rPr lang="en-US"/>
              <a:pPr/>
              <a:t>76</a:t>
            </a:fld>
            <a:endParaRPr lang="en-US"/>
          </a:p>
        </p:txBody>
      </p:sp>
      <p:sp>
        <p:nvSpPr>
          <p:cNvPr id="654338"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54340" name="Text Box 4"/>
          <p:cNvSpPr txBox="1">
            <a:spLocks noChangeArrowheads="1"/>
          </p:cNvSpPr>
          <p:nvPr/>
        </p:nvSpPr>
        <p:spPr bwMode="auto">
          <a:xfrm>
            <a:off x="152400" y="152400"/>
            <a:ext cx="4809586" cy="615553"/>
          </a:xfrm>
          <a:prstGeom prst="rect">
            <a:avLst/>
          </a:prstGeom>
          <a:noFill/>
          <a:ln w="9525">
            <a:noFill/>
            <a:miter lim="800000"/>
            <a:headEnd/>
            <a:tailEnd/>
          </a:ln>
          <a:effectLst/>
        </p:spPr>
        <p:txBody>
          <a:bodyPr wrap="none">
            <a:spAutoFit/>
          </a:bodyPr>
          <a:lstStyle/>
          <a:p>
            <a:r>
              <a:rPr lang="en-US" sz="3400" dirty="0">
                <a:solidFill>
                  <a:schemeClr val="folHlink"/>
                </a:solidFill>
              </a:rPr>
              <a:t>Figure 2.20  </a:t>
            </a:r>
            <a:r>
              <a:rPr lang="en-US" sz="3400" i="1" dirty="0"/>
              <a:t>IP addresses</a:t>
            </a:r>
          </a:p>
        </p:txBody>
      </p:sp>
      <p:pic>
        <p:nvPicPr>
          <p:cNvPr id="654342" name="Picture 6"/>
          <p:cNvPicPr>
            <a:picLocks noChangeAspect="1" noChangeArrowheads="1"/>
          </p:cNvPicPr>
          <p:nvPr/>
        </p:nvPicPr>
        <p:blipFill>
          <a:blip r:embed="rId3" cstate="print"/>
          <a:srcRect/>
          <a:stretch>
            <a:fillRect/>
          </a:stretch>
        </p:blipFill>
        <p:spPr bwMode="auto">
          <a:xfrm>
            <a:off x="685800" y="762000"/>
            <a:ext cx="7924800" cy="5943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1"/>
          <p:cNvSpPr>
            <a:spLocks noGrp="1"/>
          </p:cNvSpPr>
          <p:nvPr>
            <p:ph type="sldNum" sz="quarter" idx="10"/>
          </p:nvPr>
        </p:nvSpPr>
        <p:spPr/>
        <p:txBody>
          <a:bodyPr/>
          <a:lstStyle/>
          <a:p>
            <a:r>
              <a:rPr lang="en-US"/>
              <a:t>2.</a:t>
            </a:r>
            <a:fld id="{5D83C6A8-11AF-40B0-B64E-65B9F3DE097C}" type="slidenum">
              <a:rPr lang="en-US"/>
              <a:pPr/>
              <a:t>77</a:t>
            </a:fld>
            <a:endParaRPr lang="en-US"/>
          </a:p>
        </p:txBody>
      </p:sp>
      <p:sp>
        <p:nvSpPr>
          <p:cNvPr id="676866" name="Rectangle 2"/>
          <p:cNvSpPr>
            <a:spLocks noChangeArrowheads="1"/>
          </p:cNvSpPr>
          <p:nvPr/>
        </p:nvSpPr>
        <p:spPr bwMode="ltGray">
          <a:xfrm>
            <a:off x="366713" y="1079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6867"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6868" name="Rectangle 4"/>
          <p:cNvSpPr>
            <a:spLocks noChangeArrowheads="1"/>
          </p:cNvSpPr>
          <p:nvPr/>
        </p:nvSpPr>
        <p:spPr bwMode="ltGray">
          <a:xfrm>
            <a:off x="490538" y="5302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6869"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6870"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6871" name="Rectangle 7"/>
          <p:cNvSpPr>
            <a:spLocks noChangeArrowheads="1"/>
          </p:cNvSpPr>
          <p:nvPr/>
        </p:nvSpPr>
        <p:spPr bwMode="gray">
          <a:xfrm>
            <a:off x="711200" y="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6872"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6873" name="Line 9"/>
          <p:cNvSpPr>
            <a:spLocks noChangeShapeType="1"/>
          </p:cNvSpPr>
          <p:nvPr/>
        </p:nvSpPr>
        <p:spPr bwMode="auto">
          <a:xfrm>
            <a:off x="457200" y="2057400"/>
            <a:ext cx="8153400" cy="0"/>
          </a:xfrm>
          <a:prstGeom prst="line">
            <a:avLst/>
          </a:prstGeom>
          <a:noFill/>
          <a:ln w="76200">
            <a:solidFill>
              <a:srgbClr val="009900"/>
            </a:solidFill>
            <a:round/>
            <a:headEnd/>
            <a:tailEnd/>
          </a:ln>
          <a:effectLst/>
        </p:spPr>
        <p:txBody>
          <a:bodyPr/>
          <a:lstStyle/>
          <a:p>
            <a:endParaRPr lang="en-US"/>
          </a:p>
        </p:txBody>
      </p:sp>
      <p:sp>
        <p:nvSpPr>
          <p:cNvPr id="676874" name="Line 10"/>
          <p:cNvSpPr>
            <a:spLocks noChangeShapeType="1"/>
          </p:cNvSpPr>
          <p:nvPr/>
        </p:nvSpPr>
        <p:spPr bwMode="auto">
          <a:xfrm>
            <a:off x="458788" y="3962400"/>
            <a:ext cx="8153400" cy="0"/>
          </a:xfrm>
          <a:prstGeom prst="line">
            <a:avLst/>
          </a:prstGeom>
          <a:noFill/>
          <a:ln w="76200">
            <a:solidFill>
              <a:srgbClr val="009900"/>
            </a:solidFill>
            <a:round/>
            <a:headEnd/>
            <a:tailEnd/>
          </a:ln>
          <a:effectLst/>
        </p:spPr>
        <p:txBody>
          <a:bodyPr/>
          <a:lstStyle/>
          <a:p>
            <a:endParaRPr lang="en-US"/>
          </a:p>
        </p:txBody>
      </p:sp>
      <p:sp>
        <p:nvSpPr>
          <p:cNvPr id="676875" name="Rectangle 11"/>
          <p:cNvSpPr>
            <a:spLocks noChangeArrowheads="1"/>
          </p:cNvSpPr>
          <p:nvPr/>
        </p:nvSpPr>
        <p:spPr bwMode="auto">
          <a:xfrm>
            <a:off x="381000" y="2133600"/>
            <a:ext cx="8216106" cy="2708434"/>
          </a:xfrm>
          <a:prstGeom prst="rect">
            <a:avLst/>
          </a:prstGeom>
          <a:solidFill>
            <a:srgbClr val="99FF33"/>
          </a:solidFill>
          <a:ln w="76200" algn="ctr">
            <a:noFill/>
            <a:miter lim="800000"/>
            <a:headEnd/>
            <a:tailEnd/>
          </a:ln>
          <a:effectLst/>
        </p:spPr>
        <p:txBody>
          <a:bodyPr wrap="square">
            <a:spAutoFit/>
          </a:bodyPr>
          <a:lstStyle/>
          <a:p>
            <a:pPr marL="457200" indent="-457200">
              <a:buFont typeface="Arial" pitchFamily="34" charset="0"/>
              <a:buChar char="•"/>
            </a:pPr>
            <a:r>
              <a:rPr lang="en-US" sz="3400" dirty="0"/>
              <a:t>The physical addresses will change from hop to hop</a:t>
            </a:r>
            <a:r>
              <a:rPr lang="en-US" sz="3400" dirty="0" smtClean="0"/>
              <a:t>, but </a:t>
            </a:r>
            <a:r>
              <a:rPr lang="en-US" sz="3400" dirty="0"/>
              <a:t>the logical addresses usually remain the </a:t>
            </a:r>
            <a:r>
              <a:rPr lang="en-US" sz="3400" dirty="0" smtClean="0"/>
              <a:t>same.</a:t>
            </a:r>
          </a:p>
          <a:p>
            <a:pPr marL="457200" indent="-457200">
              <a:buFont typeface="Arial" pitchFamily="34" charset="0"/>
              <a:buChar char="•"/>
            </a:pPr>
            <a:r>
              <a:rPr lang="en-US" sz="3400" dirty="0" smtClean="0"/>
              <a:t>No </a:t>
            </a:r>
            <a:r>
              <a:rPr lang="en-US" sz="3400" dirty="0"/>
              <a:t>two hosts on the Internet have the same IP address</a:t>
            </a:r>
            <a:r>
              <a:rPr lang="en-US" sz="3400" dirty="0" smtClean="0"/>
              <a:t>.</a:t>
            </a:r>
            <a:endParaRPr lang="en-US" sz="3400" dirty="0"/>
          </a:p>
        </p:txBody>
      </p:sp>
      <p:grpSp>
        <p:nvGrpSpPr>
          <p:cNvPr id="2" name="Group 15"/>
          <p:cNvGrpSpPr>
            <a:grpSpLocks/>
          </p:cNvGrpSpPr>
          <p:nvPr/>
        </p:nvGrpSpPr>
        <p:grpSpPr bwMode="auto">
          <a:xfrm>
            <a:off x="506413" y="1371600"/>
            <a:ext cx="1143000" cy="566738"/>
            <a:chOff x="1200" y="1248"/>
            <a:chExt cx="720" cy="357"/>
          </a:xfrm>
        </p:grpSpPr>
        <p:pic>
          <p:nvPicPr>
            <p:cNvPr id="676880" name="Picture 16"/>
            <p:cNvPicPr>
              <a:picLocks noChangeAspect="1" noChangeArrowheads="1"/>
            </p:cNvPicPr>
            <p:nvPr/>
          </p:nvPicPr>
          <p:blipFill>
            <a:blip r:embed="rId3" cstate="print"/>
            <a:srcRect/>
            <a:stretch>
              <a:fillRect/>
            </a:stretch>
          </p:blipFill>
          <p:spPr bwMode="auto">
            <a:xfrm>
              <a:off x="1200" y="1248"/>
              <a:ext cx="720" cy="357"/>
            </a:xfrm>
            <a:prstGeom prst="rect">
              <a:avLst/>
            </a:prstGeom>
            <a:noFill/>
            <a:ln w="9525">
              <a:noFill/>
              <a:miter lim="800000"/>
              <a:headEnd/>
              <a:tailEnd/>
            </a:ln>
            <a:effectLst/>
          </p:spPr>
        </p:pic>
        <p:sp>
          <p:nvSpPr>
            <p:cNvPr id="676881" name="Text Box 17"/>
            <p:cNvSpPr txBox="1">
              <a:spLocks noChangeArrowheads="1"/>
            </p:cNvSpPr>
            <p:nvPr/>
          </p:nvSpPr>
          <p:spPr bwMode="auto">
            <a:xfrm>
              <a:off x="1284" y="1248"/>
              <a:ext cx="551" cy="327"/>
            </a:xfrm>
            <a:prstGeom prst="rect">
              <a:avLst/>
            </a:prstGeom>
            <a:noFill/>
            <a:ln w="9525">
              <a:noFill/>
              <a:miter lim="800000"/>
              <a:headEnd/>
              <a:tailEnd/>
            </a:ln>
            <a:effectLst/>
          </p:spPr>
          <p:txBody>
            <a:bodyPr wrap="none">
              <a:spAutoFit/>
            </a:bodyPr>
            <a:lstStyle/>
            <a:p>
              <a:r>
                <a:rPr lang="en-US" sz="2800" i="1">
                  <a:solidFill>
                    <a:schemeClr val="hlink"/>
                  </a:solidFill>
                </a:rPr>
                <a:t>Note</a:t>
              </a:r>
            </a:p>
          </p:txBody>
        </p:sp>
      </p:gr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Content Placeholder 11"/>
          <p:cNvSpPr>
            <a:spLocks noGrp="1"/>
          </p:cNvSpPr>
          <p:nvPr>
            <p:ph/>
          </p:nvPr>
        </p:nvSpPr>
        <p:spPr>
          <a:xfrm>
            <a:off x="304800" y="990600"/>
            <a:ext cx="8382000" cy="5135563"/>
          </a:xfrm>
        </p:spPr>
        <p:txBody>
          <a:bodyPr/>
          <a:lstStyle/>
          <a:p>
            <a:r>
              <a:rPr lang="en-US" sz="3600" b="1" i="1" dirty="0" smtClean="0">
                <a:solidFill>
                  <a:srgbClr val="0033CC"/>
                </a:solidFill>
              </a:rPr>
              <a:t>Port  Addresses </a:t>
            </a:r>
          </a:p>
          <a:p>
            <a:pPr lvl="1"/>
            <a:r>
              <a:rPr lang="en-US" sz="3400" dirty="0" smtClean="0"/>
              <a:t>It </a:t>
            </a:r>
            <a:r>
              <a:rPr lang="en-US" sz="3400" dirty="0" smtClean="0"/>
              <a:t>is necessary for the receiver device that runs multiple process to receive data simultaneously </a:t>
            </a:r>
            <a:r>
              <a:rPr lang="en-US" sz="3400" dirty="0" smtClean="0">
                <a:sym typeface="Wingdings" pitchFamily="2" charset="2"/>
              </a:rPr>
              <a:t> this make a need to label each process</a:t>
            </a:r>
            <a:endParaRPr lang="en-US" sz="3400" dirty="0" smtClean="0"/>
          </a:p>
          <a:p>
            <a:pPr lvl="1"/>
            <a:r>
              <a:rPr lang="en-US" sz="3400" dirty="0" smtClean="0"/>
              <a:t>A </a:t>
            </a:r>
            <a:r>
              <a:rPr lang="en-US" sz="3400" dirty="0" smtClean="0"/>
              <a:t>port address is </a:t>
            </a:r>
            <a:r>
              <a:rPr lang="en-US" sz="3400" b="1" dirty="0" smtClean="0">
                <a:solidFill>
                  <a:srgbClr val="C00000"/>
                </a:solidFill>
              </a:rPr>
              <a:t>16-bits</a:t>
            </a:r>
            <a:r>
              <a:rPr lang="en-US" sz="3400" dirty="0" smtClean="0"/>
              <a:t>.</a:t>
            </a:r>
          </a:p>
          <a:p>
            <a:pPr lvl="1"/>
            <a:endParaRPr lang="en-US" sz="3400" dirty="0" smtClean="0"/>
          </a:p>
          <a:p>
            <a:pPr lvl="2">
              <a:buNone/>
            </a:pPr>
            <a:endParaRPr lang="en-US" sz="1600" dirty="0" smtClean="0"/>
          </a:p>
          <a:p>
            <a:endParaRPr lang="en-US" sz="2400" b="1" i="1" dirty="0"/>
          </a:p>
        </p:txBody>
      </p:sp>
      <p:sp>
        <p:nvSpPr>
          <p:cNvPr id="8" name="Slide Number Placeholder 1"/>
          <p:cNvSpPr>
            <a:spLocks noGrp="1"/>
          </p:cNvSpPr>
          <p:nvPr>
            <p:ph type="sldNum" sz="quarter" idx="10"/>
          </p:nvPr>
        </p:nvSpPr>
        <p:spPr/>
        <p:txBody>
          <a:bodyPr/>
          <a:lstStyle/>
          <a:p>
            <a:r>
              <a:rPr lang="en-US"/>
              <a:t>2.</a:t>
            </a:r>
            <a:fld id="{4A920547-71F8-432A-8031-CAD28F9A9A88}" type="slidenum">
              <a:rPr lang="en-US"/>
              <a:pPr/>
              <a:t>78</a:t>
            </a:fld>
            <a:endParaRPr lang="en-US"/>
          </a:p>
        </p:txBody>
      </p:sp>
      <p:sp>
        <p:nvSpPr>
          <p:cNvPr id="680962"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80963" name="Text Box 3"/>
          <p:cNvSpPr txBox="1">
            <a:spLocks noChangeArrowheads="1"/>
          </p:cNvSpPr>
          <p:nvPr/>
        </p:nvSpPr>
        <p:spPr bwMode="auto">
          <a:xfrm>
            <a:off x="228600" y="76200"/>
            <a:ext cx="3695700" cy="579438"/>
          </a:xfrm>
          <a:prstGeom prst="rect">
            <a:avLst/>
          </a:prstGeom>
          <a:noFill/>
          <a:ln w="9525">
            <a:noFill/>
            <a:miter lim="800000"/>
            <a:headEnd/>
            <a:tailEnd/>
          </a:ln>
          <a:effectLst/>
        </p:spPr>
        <p:txBody>
          <a:bodyPr wrap="none">
            <a:spAutoFit/>
          </a:bodyPr>
          <a:lstStyle/>
          <a:p>
            <a:r>
              <a:rPr lang="en-US" sz="3200">
                <a:effectLst>
                  <a:outerShdw blurRad="38100" dist="38100" dir="2700000" algn="tl">
                    <a:srgbClr val="C0C0C0"/>
                  </a:outerShdw>
                </a:effectLst>
                <a:latin typeface="Times" pitchFamily="18" charset="0"/>
              </a:rPr>
              <a:t>2-5   ADDRESSING</a:t>
            </a:r>
          </a:p>
        </p:txBody>
      </p:sp>
      <p:sp>
        <p:nvSpPr>
          <p:cNvPr id="680964"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9" name="Rectangle 8"/>
          <p:cNvSpPr/>
          <p:nvPr/>
        </p:nvSpPr>
        <p:spPr>
          <a:xfrm>
            <a:off x="457200" y="1219200"/>
            <a:ext cx="7772400" cy="523220"/>
          </a:xfrm>
          <a:prstGeom prst="rect">
            <a:avLst/>
          </a:prstGeom>
        </p:spPr>
        <p:txBody>
          <a:bodyPr wrap="square">
            <a:spAutoFit/>
          </a:bodyPr>
          <a:lstStyle/>
          <a:p>
            <a:pPr algn="just" eaLnBrk="1" hangingPunct="1"/>
            <a:r>
              <a:rPr lang="en-US" sz="2800" i="1" dirty="0" smtClean="0">
                <a:effectLst>
                  <a:outerShdw blurRad="38100" dist="38100" dir="2700000" algn="tl">
                    <a:srgbClr val="C0C0C0"/>
                  </a:outerShdw>
                </a:effectLst>
              </a:rPr>
              <a:t> </a:t>
            </a:r>
            <a:endParaRPr lang="en-US" sz="2800" i="1"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
          <p:cNvSpPr>
            <a:spLocks noGrp="1"/>
          </p:cNvSpPr>
          <p:nvPr>
            <p:ph type="sldNum" sz="quarter" idx="10"/>
          </p:nvPr>
        </p:nvSpPr>
        <p:spPr/>
        <p:txBody>
          <a:bodyPr/>
          <a:lstStyle/>
          <a:p>
            <a:r>
              <a:rPr lang="en-US"/>
              <a:t>2.</a:t>
            </a:r>
            <a:fld id="{CB5958AB-B115-4D13-B0D4-0022C757DFBA}" type="slidenum">
              <a:rPr lang="en-US"/>
              <a:pPr/>
              <a:t>79</a:t>
            </a:fld>
            <a:endParaRPr lang="en-US"/>
          </a:p>
        </p:txBody>
      </p:sp>
      <p:sp>
        <p:nvSpPr>
          <p:cNvPr id="674818"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4819"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nvGrpSpPr>
          <p:cNvPr id="674820" name="Group 4"/>
          <p:cNvGrpSpPr>
            <a:grpSpLocks/>
          </p:cNvGrpSpPr>
          <p:nvPr/>
        </p:nvGrpSpPr>
        <p:grpSpPr bwMode="auto">
          <a:xfrm>
            <a:off x="490538" y="773113"/>
            <a:ext cx="738187" cy="474662"/>
            <a:chOff x="309" y="487"/>
            <a:chExt cx="465" cy="299"/>
          </a:xfrm>
        </p:grpSpPr>
        <p:sp>
          <p:nvSpPr>
            <p:cNvPr id="674821"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4822"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sp>
        <p:nvSpPr>
          <p:cNvPr id="674823"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4824"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4825"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4826"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674827" name="Rectangle 11"/>
          <p:cNvSpPr>
            <a:spLocks noChangeArrowheads="1"/>
          </p:cNvSpPr>
          <p:nvPr/>
        </p:nvSpPr>
        <p:spPr bwMode="auto">
          <a:xfrm>
            <a:off x="228600" y="1371600"/>
            <a:ext cx="8534400" cy="4362450"/>
          </a:xfrm>
          <a:prstGeom prst="rect">
            <a:avLst/>
          </a:prstGeom>
          <a:noFill/>
          <a:ln w="9525">
            <a:noFill/>
            <a:miter lim="800000"/>
            <a:headEnd/>
            <a:tailEnd/>
          </a:ln>
          <a:effectLst/>
        </p:spPr>
        <p:txBody>
          <a:bodyPr>
            <a:spAutoFit/>
          </a:bodyPr>
          <a:lstStyle/>
          <a:p>
            <a:pPr algn="just"/>
            <a:r>
              <a:rPr lang="en-US" sz="2800" i="1"/>
              <a:t>Figure 2.21 shows two computers communicating via the Internet. The sending computer is running three processes at this time with port addresses a, b, and c. The receiving computer is running two processes at this time with port addresses j and k. Process </a:t>
            </a:r>
            <a:r>
              <a:rPr lang="en-US" sz="2800" i="1">
                <a:solidFill>
                  <a:schemeClr val="hlink"/>
                </a:solidFill>
              </a:rPr>
              <a:t>a</a:t>
            </a:r>
            <a:r>
              <a:rPr lang="en-US" sz="2800" i="1"/>
              <a:t> in the sending computer needs to communicate with process </a:t>
            </a:r>
            <a:r>
              <a:rPr lang="en-US" sz="2800" i="1">
                <a:solidFill>
                  <a:schemeClr val="hlink"/>
                </a:solidFill>
              </a:rPr>
              <a:t>j</a:t>
            </a:r>
            <a:r>
              <a:rPr lang="en-US" sz="2800" i="1"/>
              <a:t> in the receiving computer. Note that although physical addresses change from hop to hop, logical and port addresses remain the same from the source to destination. </a:t>
            </a:r>
          </a:p>
        </p:txBody>
      </p:sp>
      <p:sp>
        <p:nvSpPr>
          <p:cNvPr id="674828" name="Text Box 12"/>
          <p:cNvSpPr txBox="1">
            <a:spLocks noChangeArrowheads="1"/>
          </p:cNvSpPr>
          <p:nvPr/>
        </p:nvSpPr>
        <p:spPr bwMode="auto">
          <a:xfrm>
            <a:off x="1143000" y="182563"/>
            <a:ext cx="2284413" cy="579437"/>
          </a:xfrm>
          <a:prstGeom prst="rect">
            <a:avLst/>
          </a:prstGeom>
          <a:noFill/>
          <a:ln w="9525">
            <a:noFill/>
            <a:miter lim="800000"/>
            <a:headEnd/>
            <a:tailEnd/>
          </a:ln>
          <a:effectLst/>
        </p:spPr>
        <p:txBody>
          <a:bodyPr wrap="none">
            <a:spAutoFit/>
          </a:bodyPr>
          <a:lstStyle/>
          <a:p>
            <a:r>
              <a:rPr lang="en-US" sz="3200" i="1">
                <a:solidFill>
                  <a:schemeClr val="hlink"/>
                </a:solidFill>
              </a:rPr>
              <a:t>Example 2.4</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smtClean="0"/>
              <a:t>Hierarchy</a:t>
            </a:r>
            <a:endParaRPr lang="ar-SA" dirty="0"/>
          </a:p>
        </p:txBody>
      </p:sp>
      <p:sp>
        <p:nvSpPr>
          <p:cNvPr id="3" name="Content Placeholder 2"/>
          <p:cNvSpPr>
            <a:spLocks noGrp="1"/>
          </p:cNvSpPr>
          <p:nvPr>
            <p:ph idx="1"/>
          </p:nvPr>
        </p:nvSpPr>
        <p:spPr>
          <a:xfrm>
            <a:off x="6248400" y="914400"/>
            <a:ext cx="2743200" cy="4525963"/>
          </a:xfrm>
        </p:spPr>
        <p:txBody>
          <a:bodyPr/>
          <a:lstStyle/>
          <a:p>
            <a:r>
              <a:rPr lang="en-US" dirty="0" smtClean="0"/>
              <a:t>The tasks must be performed in the order specified by the hierarchy of the layers!</a:t>
            </a:r>
            <a:endParaRPr lang="ar-SA" dirty="0"/>
          </a:p>
        </p:txBody>
      </p:sp>
      <p:sp>
        <p:nvSpPr>
          <p:cNvPr id="4" name="Slide Number Placeholder 3"/>
          <p:cNvSpPr>
            <a:spLocks noGrp="1"/>
          </p:cNvSpPr>
          <p:nvPr>
            <p:ph type="sldNum" sz="quarter" idx="10"/>
          </p:nvPr>
        </p:nvSpPr>
        <p:spPr/>
        <p:txBody>
          <a:bodyPr/>
          <a:lstStyle/>
          <a:p>
            <a:r>
              <a:rPr lang="en-US" smtClean="0"/>
              <a:t>2.</a:t>
            </a:r>
            <a:fld id="{6DFB9EE8-3ED4-476A-9E6C-23049BD63910}" type="slidenum">
              <a:rPr lang="en-US" smtClean="0"/>
              <a:pPr/>
              <a:t>8</a:t>
            </a:fld>
            <a:endParaRPr lang="en-US"/>
          </a:p>
        </p:txBody>
      </p:sp>
      <p:pic>
        <p:nvPicPr>
          <p:cNvPr id="5" name="Picture 6"/>
          <p:cNvPicPr>
            <a:picLocks noChangeAspect="1" noChangeArrowheads="1"/>
          </p:cNvPicPr>
          <p:nvPr/>
        </p:nvPicPr>
        <p:blipFill>
          <a:blip r:embed="rId2" cstate="print"/>
          <a:srcRect/>
          <a:stretch>
            <a:fillRect/>
          </a:stretch>
        </p:blipFill>
        <p:spPr bwMode="auto">
          <a:xfrm>
            <a:off x="381000" y="990600"/>
            <a:ext cx="5867400" cy="4403195"/>
          </a:xfrm>
          <a:prstGeom prst="rect">
            <a:avLst/>
          </a:prstGeom>
          <a:noFill/>
          <a:ln w="9525">
            <a:noFill/>
            <a:miter lim="800000"/>
            <a:headEnd/>
            <a:tailEnd/>
          </a:ln>
          <a:effectLst/>
        </p:spPr>
      </p:pic>
    </p:spTree>
    <p:extLst>
      <p:ext uri="{BB962C8B-B14F-4D97-AF65-F5344CB8AC3E}">
        <p14:creationId xmlns:p14="http://schemas.microsoft.com/office/powerpoint/2010/main" val="242419928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p:cNvSpPr>
            <a:spLocks noGrp="1"/>
          </p:cNvSpPr>
          <p:nvPr>
            <p:ph type="sldNum" sz="quarter" idx="10"/>
          </p:nvPr>
        </p:nvSpPr>
        <p:spPr/>
        <p:txBody>
          <a:bodyPr/>
          <a:lstStyle/>
          <a:p>
            <a:r>
              <a:rPr lang="en-US"/>
              <a:t>2.</a:t>
            </a:r>
            <a:fld id="{F139EAD4-C824-43D6-BD37-B99A3FC05E85}" type="slidenum">
              <a:rPr lang="en-US"/>
              <a:pPr/>
              <a:t>80</a:t>
            </a:fld>
            <a:endParaRPr lang="en-US"/>
          </a:p>
        </p:txBody>
      </p:sp>
      <p:sp>
        <p:nvSpPr>
          <p:cNvPr id="655362" name="Line 2"/>
          <p:cNvSpPr>
            <a:spLocks noChangeShapeType="1"/>
          </p:cNvSpPr>
          <p:nvPr/>
        </p:nvSpPr>
        <p:spPr bwMode="auto">
          <a:xfrm>
            <a:off x="152400" y="152400"/>
            <a:ext cx="8763000" cy="0"/>
          </a:xfrm>
          <a:prstGeom prst="line">
            <a:avLst/>
          </a:prstGeom>
          <a:noFill/>
          <a:ln w="76200">
            <a:solidFill>
              <a:schemeClr val="hlink"/>
            </a:solidFill>
            <a:round/>
            <a:headEnd/>
            <a:tailEnd/>
          </a:ln>
          <a:effectLst/>
        </p:spPr>
        <p:txBody>
          <a:bodyPr/>
          <a:lstStyle/>
          <a:p>
            <a:endParaRPr lang="en-US"/>
          </a:p>
        </p:txBody>
      </p:sp>
      <p:sp>
        <p:nvSpPr>
          <p:cNvPr id="655363" name="Line 3"/>
          <p:cNvSpPr>
            <a:spLocks noChangeShapeType="1"/>
          </p:cNvSpPr>
          <p:nvPr/>
        </p:nvSpPr>
        <p:spPr bwMode="auto">
          <a:xfrm>
            <a:off x="152400" y="990600"/>
            <a:ext cx="8763000" cy="0"/>
          </a:xfrm>
          <a:prstGeom prst="line">
            <a:avLst/>
          </a:prstGeom>
          <a:noFill/>
          <a:ln w="19050">
            <a:solidFill>
              <a:schemeClr val="hlink"/>
            </a:solidFill>
            <a:round/>
            <a:headEnd/>
            <a:tailEnd/>
          </a:ln>
          <a:effectLst/>
        </p:spPr>
        <p:txBody>
          <a:bodyPr/>
          <a:lstStyle/>
          <a:p>
            <a:endParaRPr lang="en-US"/>
          </a:p>
        </p:txBody>
      </p:sp>
      <p:sp>
        <p:nvSpPr>
          <p:cNvPr id="655364" name="Text Box 4"/>
          <p:cNvSpPr txBox="1">
            <a:spLocks noChangeArrowheads="1"/>
          </p:cNvSpPr>
          <p:nvPr/>
        </p:nvSpPr>
        <p:spPr bwMode="auto">
          <a:xfrm>
            <a:off x="304800" y="381000"/>
            <a:ext cx="3322638" cy="457200"/>
          </a:xfrm>
          <a:prstGeom prst="rect">
            <a:avLst/>
          </a:prstGeom>
          <a:noFill/>
          <a:ln w="9525">
            <a:noFill/>
            <a:miter lim="800000"/>
            <a:headEnd/>
            <a:tailEnd/>
          </a:ln>
          <a:effectLst/>
        </p:spPr>
        <p:txBody>
          <a:bodyPr wrap="none">
            <a:spAutoFit/>
          </a:bodyPr>
          <a:lstStyle/>
          <a:p>
            <a:r>
              <a:rPr lang="en-US" sz="2400">
                <a:solidFill>
                  <a:schemeClr val="folHlink"/>
                </a:solidFill>
              </a:rPr>
              <a:t>Figure 2.21  </a:t>
            </a:r>
            <a:r>
              <a:rPr lang="en-US" sz="2000" i="1"/>
              <a:t>Port addresses</a:t>
            </a:r>
          </a:p>
        </p:txBody>
      </p:sp>
      <p:sp>
        <p:nvSpPr>
          <p:cNvPr id="655365" name="Line 5"/>
          <p:cNvSpPr>
            <a:spLocks noChangeShapeType="1"/>
          </p:cNvSpPr>
          <p:nvPr/>
        </p:nvSpPr>
        <p:spPr bwMode="auto">
          <a:xfrm>
            <a:off x="152400" y="6324600"/>
            <a:ext cx="8763000" cy="0"/>
          </a:xfrm>
          <a:prstGeom prst="line">
            <a:avLst/>
          </a:prstGeom>
          <a:noFill/>
          <a:ln w="76200">
            <a:solidFill>
              <a:schemeClr val="hlink"/>
            </a:solidFill>
            <a:round/>
            <a:headEnd/>
            <a:tailEnd/>
          </a:ln>
          <a:effectLst/>
        </p:spPr>
        <p:txBody>
          <a:bodyPr/>
          <a:lstStyle/>
          <a:p>
            <a:endParaRPr lang="en-US"/>
          </a:p>
        </p:txBody>
      </p:sp>
      <p:pic>
        <p:nvPicPr>
          <p:cNvPr id="655366" name="Picture 6"/>
          <p:cNvPicPr>
            <a:picLocks noChangeAspect="1" noChangeArrowheads="1"/>
          </p:cNvPicPr>
          <p:nvPr/>
        </p:nvPicPr>
        <p:blipFill>
          <a:blip r:embed="rId3" cstate="print"/>
          <a:srcRect/>
          <a:stretch>
            <a:fillRect/>
          </a:stretch>
        </p:blipFill>
        <p:spPr bwMode="auto">
          <a:xfrm>
            <a:off x="885825" y="990600"/>
            <a:ext cx="7038975" cy="5276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
          <p:cNvSpPr>
            <a:spLocks noGrp="1"/>
          </p:cNvSpPr>
          <p:nvPr>
            <p:ph type="sldNum" sz="quarter" idx="10"/>
          </p:nvPr>
        </p:nvSpPr>
        <p:spPr/>
        <p:txBody>
          <a:bodyPr/>
          <a:lstStyle/>
          <a:p>
            <a:r>
              <a:rPr lang="en-US"/>
              <a:t>2.</a:t>
            </a:r>
            <a:fld id="{1F7E60D2-ACCB-4074-980E-B949435E40D2}" type="slidenum">
              <a:rPr lang="en-US"/>
              <a:pPr/>
              <a:t>81</a:t>
            </a:fld>
            <a:endParaRPr lang="en-US"/>
          </a:p>
        </p:txBody>
      </p:sp>
      <p:sp>
        <p:nvSpPr>
          <p:cNvPr id="675842" name="Rectangle 2"/>
          <p:cNvSpPr>
            <a:spLocks noChangeArrowheads="1"/>
          </p:cNvSpPr>
          <p:nvPr/>
        </p:nvSpPr>
        <p:spPr bwMode="ltGray">
          <a:xfrm>
            <a:off x="366713" y="350838"/>
            <a:ext cx="438150" cy="474662"/>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5843" name="Rectangle 3"/>
          <p:cNvSpPr>
            <a:spLocks noChangeArrowheads="1"/>
          </p:cNvSpPr>
          <p:nvPr/>
        </p:nvSpPr>
        <p:spPr bwMode="ltGray">
          <a:xfrm>
            <a:off x="749300" y="350838"/>
            <a:ext cx="328613" cy="47466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nvGrpSpPr>
          <p:cNvPr id="675844" name="Group 4"/>
          <p:cNvGrpSpPr>
            <a:grpSpLocks/>
          </p:cNvGrpSpPr>
          <p:nvPr/>
        </p:nvGrpSpPr>
        <p:grpSpPr bwMode="auto">
          <a:xfrm>
            <a:off x="490538" y="773113"/>
            <a:ext cx="738187" cy="474662"/>
            <a:chOff x="309" y="487"/>
            <a:chExt cx="465" cy="299"/>
          </a:xfrm>
        </p:grpSpPr>
        <p:sp>
          <p:nvSpPr>
            <p:cNvPr id="675845" name="Rectangle 5"/>
            <p:cNvSpPr>
              <a:spLocks noChangeArrowheads="1"/>
            </p:cNvSpPr>
            <p:nvPr/>
          </p:nvSpPr>
          <p:spPr bwMode="ltGray">
            <a:xfrm>
              <a:off x="309" y="487"/>
              <a:ext cx="266" cy="299"/>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5846" name="Rectangle 6"/>
            <p:cNvSpPr>
              <a:spLocks noChangeArrowheads="1"/>
            </p:cNvSpPr>
            <p:nvPr/>
          </p:nvSpPr>
          <p:spPr bwMode="ltGray">
            <a:xfrm>
              <a:off x="542" y="487"/>
              <a:ext cx="232" cy="299"/>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grpSp>
      <p:sp>
        <p:nvSpPr>
          <p:cNvPr id="675847" name="Rectangle 7"/>
          <p:cNvSpPr>
            <a:spLocks noChangeArrowheads="1"/>
          </p:cNvSpPr>
          <p:nvPr/>
        </p:nvSpPr>
        <p:spPr bwMode="ltGray">
          <a:xfrm>
            <a:off x="76200" y="700088"/>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5848" name="Rectangle 8"/>
          <p:cNvSpPr>
            <a:spLocks noChangeArrowheads="1"/>
          </p:cNvSpPr>
          <p:nvPr/>
        </p:nvSpPr>
        <p:spPr bwMode="gray">
          <a:xfrm>
            <a:off x="711200" y="242888"/>
            <a:ext cx="31750" cy="1052512"/>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5849" name="Rectangle 9"/>
          <p:cNvSpPr>
            <a:spLocks noChangeArrowheads="1"/>
          </p:cNvSpPr>
          <p:nvPr/>
        </p:nvSpPr>
        <p:spPr bwMode="gray">
          <a:xfrm>
            <a:off x="442913" y="773113"/>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75850" name="Rectangle 10"/>
          <p:cNvSpPr>
            <a:spLocks noChangeArrowheads="1"/>
          </p:cNvSpPr>
          <p:nvPr/>
        </p:nvSpPr>
        <p:spPr bwMode="auto">
          <a:xfrm>
            <a:off x="152400" y="1447800"/>
            <a:ext cx="8839200" cy="3810000"/>
          </a:xfrm>
          <a:prstGeom prst="rect">
            <a:avLst/>
          </a:prstGeom>
          <a:noFill/>
          <a:ln w="28575">
            <a:noFill/>
            <a:miter lim="800000"/>
            <a:headEnd/>
            <a:tailEnd/>
          </a:ln>
          <a:effectLst/>
        </p:spPr>
        <p:txBody>
          <a:bodyPr wrap="none" anchor="ctr"/>
          <a:lstStyle/>
          <a:p>
            <a:endParaRPr lang="en-US"/>
          </a:p>
        </p:txBody>
      </p:sp>
      <p:sp>
        <p:nvSpPr>
          <p:cNvPr id="675852" name="Text Box 12"/>
          <p:cNvSpPr txBox="1">
            <a:spLocks noChangeArrowheads="1"/>
          </p:cNvSpPr>
          <p:nvPr/>
        </p:nvSpPr>
        <p:spPr bwMode="auto">
          <a:xfrm>
            <a:off x="1143000" y="182563"/>
            <a:ext cx="2284413" cy="579437"/>
          </a:xfrm>
          <a:prstGeom prst="rect">
            <a:avLst/>
          </a:prstGeom>
          <a:noFill/>
          <a:ln w="9525">
            <a:noFill/>
            <a:miter lim="800000"/>
            <a:headEnd/>
            <a:tailEnd/>
          </a:ln>
          <a:effectLst/>
        </p:spPr>
        <p:txBody>
          <a:bodyPr wrap="none">
            <a:spAutoFit/>
          </a:bodyPr>
          <a:lstStyle/>
          <a:p>
            <a:r>
              <a:rPr lang="en-US" sz="3200" i="1">
                <a:solidFill>
                  <a:schemeClr val="hlink"/>
                </a:solidFill>
              </a:rPr>
              <a:t>Example 2.5</a:t>
            </a:r>
          </a:p>
        </p:txBody>
      </p:sp>
      <p:sp>
        <p:nvSpPr>
          <p:cNvPr id="675853" name="Rectangle 13"/>
          <p:cNvSpPr>
            <a:spLocks noChangeArrowheads="1"/>
          </p:cNvSpPr>
          <p:nvPr/>
        </p:nvSpPr>
        <p:spPr bwMode="auto">
          <a:xfrm>
            <a:off x="228600" y="1447800"/>
            <a:ext cx="8534400" cy="946150"/>
          </a:xfrm>
          <a:prstGeom prst="rect">
            <a:avLst/>
          </a:prstGeom>
          <a:noFill/>
          <a:ln w="9525">
            <a:noFill/>
            <a:miter lim="800000"/>
            <a:headEnd/>
            <a:tailEnd/>
          </a:ln>
          <a:effectLst/>
        </p:spPr>
        <p:txBody>
          <a:bodyPr>
            <a:spAutoFit/>
          </a:bodyPr>
          <a:lstStyle/>
          <a:p>
            <a:pPr algn="just"/>
            <a:r>
              <a:rPr lang="en-US" sz="2800" i="1"/>
              <a:t>As we will see in Chapter 23, a port address is a 16-bit address represented by one decimal number as shown.</a:t>
            </a:r>
          </a:p>
        </p:txBody>
      </p:sp>
      <p:sp>
        <p:nvSpPr>
          <p:cNvPr id="675856" name="Rectangle 16"/>
          <p:cNvSpPr>
            <a:spLocks noChangeArrowheads="1"/>
          </p:cNvSpPr>
          <p:nvPr/>
        </p:nvSpPr>
        <p:spPr bwMode="auto">
          <a:xfrm>
            <a:off x="304800" y="2819400"/>
            <a:ext cx="8382000" cy="1930400"/>
          </a:xfrm>
          <a:prstGeom prst="rect">
            <a:avLst/>
          </a:prstGeom>
          <a:solidFill>
            <a:srgbClr val="FFFF00"/>
          </a:solidFill>
          <a:ln w="9525">
            <a:solidFill>
              <a:schemeClr val="tx1"/>
            </a:solidFill>
            <a:miter lim="800000"/>
            <a:headEnd/>
            <a:tailEnd/>
          </a:ln>
          <a:effectLst/>
        </p:spPr>
        <p:txBody>
          <a:bodyPr>
            <a:spAutoFit/>
          </a:bodyPr>
          <a:lstStyle/>
          <a:p>
            <a:pPr algn="ctr"/>
            <a:r>
              <a:rPr lang="en-US" sz="3200">
                <a:solidFill>
                  <a:schemeClr val="folHlink"/>
                </a:solidFill>
              </a:rPr>
              <a:t>753</a:t>
            </a:r>
            <a:br>
              <a:rPr lang="en-US" sz="3200">
                <a:solidFill>
                  <a:schemeClr val="folHlink"/>
                </a:solidFill>
              </a:rPr>
            </a:br>
            <a:endParaRPr lang="en-US" sz="3200">
              <a:solidFill>
                <a:schemeClr val="folHlink"/>
              </a:solidFill>
            </a:endParaRPr>
          </a:p>
          <a:p>
            <a:pPr algn="ctr"/>
            <a:r>
              <a:rPr lang="en-US" sz="2800"/>
              <a:t>A 16-bit port address represented </a:t>
            </a:r>
            <a:br>
              <a:rPr lang="en-US" sz="2800"/>
            </a:br>
            <a:r>
              <a:rPr lang="en-US" sz="2800"/>
              <a:t>as one single number.</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1"/>
          <p:cNvSpPr>
            <a:spLocks noGrp="1"/>
          </p:cNvSpPr>
          <p:nvPr>
            <p:ph type="sldNum" sz="quarter" idx="10"/>
          </p:nvPr>
        </p:nvSpPr>
        <p:spPr/>
        <p:txBody>
          <a:bodyPr/>
          <a:lstStyle/>
          <a:p>
            <a:r>
              <a:rPr lang="en-US"/>
              <a:t>2.</a:t>
            </a:r>
            <a:fld id="{A2ADBDAC-AB8C-4929-9949-D85D6EE58883}" type="slidenum">
              <a:rPr lang="en-US"/>
              <a:pPr/>
              <a:t>82</a:t>
            </a:fld>
            <a:endParaRPr lang="en-US"/>
          </a:p>
        </p:txBody>
      </p:sp>
      <p:sp>
        <p:nvSpPr>
          <p:cNvPr id="664578" name="Rectangle 2"/>
          <p:cNvSpPr>
            <a:spLocks noChangeArrowheads="1"/>
          </p:cNvSpPr>
          <p:nvPr/>
        </p:nvSpPr>
        <p:spPr bwMode="ltGray">
          <a:xfrm>
            <a:off x="366713" y="1079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4579" name="Rectangle 3"/>
          <p:cNvSpPr>
            <a:spLocks noChangeArrowheads="1"/>
          </p:cNvSpPr>
          <p:nvPr/>
        </p:nvSpPr>
        <p:spPr bwMode="ltGray">
          <a:xfrm>
            <a:off x="749300" y="1079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4580" name="Rectangle 4"/>
          <p:cNvSpPr>
            <a:spLocks noChangeArrowheads="1"/>
          </p:cNvSpPr>
          <p:nvPr/>
        </p:nvSpPr>
        <p:spPr bwMode="ltGray">
          <a:xfrm>
            <a:off x="490538" y="5302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4581" name="Rectangle 5"/>
          <p:cNvSpPr>
            <a:spLocks noChangeArrowheads="1"/>
          </p:cNvSpPr>
          <p:nvPr/>
        </p:nvSpPr>
        <p:spPr bwMode="ltGray">
          <a:xfrm>
            <a:off x="860425" y="5302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4582" name="Rectangle 6"/>
          <p:cNvSpPr>
            <a:spLocks noChangeArrowheads="1"/>
          </p:cNvSpPr>
          <p:nvPr/>
        </p:nvSpPr>
        <p:spPr bwMode="ltGray">
          <a:xfrm>
            <a:off x="76200" y="4572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4583" name="Rectangle 7"/>
          <p:cNvSpPr>
            <a:spLocks noChangeArrowheads="1"/>
          </p:cNvSpPr>
          <p:nvPr/>
        </p:nvSpPr>
        <p:spPr bwMode="gray">
          <a:xfrm>
            <a:off x="711200" y="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4584" name="Rectangle 8"/>
          <p:cNvSpPr>
            <a:spLocks noChangeArrowheads="1"/>
          </p:cNvSpPr>
          <p:nvPr/>
        </p:nvSpPr>
        <p:spPr bwMode="gray">
          <a:xfrm>
            <a:off x="442913" y="533400"/>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n-US" sz="2400" b="0">
              <a:latin typeface="Tahoma" pitchFamily="34" charset="0"/>
            </a:endParaRPr>
          </a:p>
        </p:txBody>
      </p:sp>
      <p:sp>
        <p:nvSpPr>
          <p:cNvPr id="664585" name="Line 9"/>
          <p:cNvSpPr>
            <a:spLocks noChangeShapeType="1"/>
          </p:cNvSpPr>
          <p:nvPr/>
        </p:nvSpPr>
        <p:spPr bwMode="auto">
          <a:xfrm>
            <a:off x="457200" y="2971800"/>
            <a:ext cx="8153400" cy="0"/>
          </a:xfrm>
          <a:prstGeom prst="line">
            <a:avLst/>
          </a:prstGeom>
          <a:noFill/>
          <a:ln w="76200">
            <a:solidFill>
              <a:srgbClr val="009900"/>
            </a:solidFill>
            <a:round/>
            <a:headEnd/>
            <a:tailEnd/>
          </a:ln>
          <a:effectLst/>
        </p:spPr>
        <p:txBody>
          <a:bodyPr/>
          <a:lstStyle/>
          <a:p>
            <a:endParaRPr lang="en-US"/>
          </a:p>
        </p:txBody>
      </p:sp>
      <p:sp>
        <p:nvSpPr>
          <p:cNvPr id="664586" name="Line 10"/>
          <p:cNvSpPr>
            <a:spLocks noChangeShapeType="1"/>
          </p:cNvSpPr>
          <p:nvPr/>
        </p:nvSpPr>
        <p:spPr bwMode="auto">
          <a:xfrm>
            <a:off x="458788" y="3962400"/>
            <a:ext cx="8153400" cy="0"/>
          </a:xfrm>
          <a:prstGeom prst="line">
            <a:avLst/>
          </a:prstGeom>
          <a:noFill/>
          <a:ln w="76200">
            <a:solidFill>
              <a:srgbClr val="009900"/>
            </a:solidFill>
            <a:round/>
            <a:headEnd/>
            <a:tailEnd/>
          </a:ln>
          <a:effectLst/>
        </p:spPr>
        <p:txBody>
          <a:bodyPr/>
          <a:lstStyle/>
          <a:p>
            <a:endParaRPr lang="en-US"/>
          </a:p>
        </p:txBody>
      </p:sp>
      <p:sp>
        <p:nvSpPr>
          <p:cNvPr id="664587" name="Rectangle 11"/>
          <p:cNvSpPr>
            <a:spLocks noChangeArrowheads="1"/>
          </p:cNvSpPr>
          <p:nvPr/>
        </p:nvSpPr>
        <p:spPr bwMode="auto">
          <a:xfrm>
            <a:off x="495300" y="3063875"/>
            <a:ext cx="8077200" cy="822325"/>
          </a:xfrm>
          <a:prstGeom prst="rect">
            <a:avLst/>
          </a:prstGeom>
          <a:solidFill>
            <a:srgbClr val="99FF33"/>
          </a:solidFill>
          <a:ln w="76200" algn="ctr">
            <a:noFill/>
            <a:miter lim="800000"/>
            <a:headEnd/>
            <a:tailEnd/>
          </a:ln>
          <a:effectLst/>
        </p:spPr>
        <p:txBody>
          <a:bodyPr>
            <a:spAutoFit/>
          </a:bodyPr>
          <a:lstStyle/>
          <a:p>
            <a:pPr algn="ctr"/>
            <a:r>
              <a:rPr lang="en-US" sz="2400"/>
              <a:t>The physical addresses change from hop to hop,</a:t>
            </a:r>
          </a:p>
          <a:p>
            <a:pPr algn="ctr"/>
            <a:r>
              <a:rPr lang="en-US" sz="2400"/>
              <a:t>but the logical and port addresses usually remain the same.</a:t>
            </a:r>
          </a:p>
        </p:txBody>
      </p:sp>
      <p:grpSp>
        <p:nvGrpSpPr>
          <p:cNvPr id="664591" name="Group 15"/>
          <p:cNvGrpSpPr>
            <a:grpSpLocks/>
          </p:cNvGrpSpPr>
          <p:nvPr/>
        </p:nvGrpSpPr>
        <p:grpSpPr bwMode="auto">
          <a:xfrm>
            <a:off x="533400" y="2286000"/>
            <a:ext cx="1143000" cy="566738"/>
            <a:chOff x="1200" y="1248"/>
            <a:chExt cx="720" cy="357"/>
          </a:xfrm>
        </p:grpSpPr>
        <p:pic>
          <p:nvPicPr>
            <p:cNvPr id="664592" name="Picture 16"/>
            <p:cNvPicPr>
              <a:picLocks noChangeAspect="1" noChangeArrowheads="1"/>
            </p:cNvPicPr>
            <p:nvPr/>
          </p:nvPicPr>
          <p:blipFill>
            <a:blip r:embed="rId3" cstate="print"/>
            <a:srcRect/>
            <a:stretch>
              <a:fillRect/>
            </a:stretch>
          </p:blipFill>
          <p:spPr bwMode="auto">
            <a:xfrm>
              <a:off x="1200" y="1248"/>
              <a:ext cx="720" cy="357"/>
            </a:xfrm>
            <a:prstGeom prst="rect">
              <a:avLst/>
            </a:prstGeom>
            <a:noFill/>
            <a:ln w="9525">
              <a:noFill/>
              <a:miter lim="800000"/>
              <a:headEnd/>
              <a:tailEnd/>
            </a:ln>
            <a:effectLst/>
          </p:spPr>
        </p:pic>
        <p:sp>
          <p:nvSpPr>
            <p:cNvPr id="664593" name="Text Box 17"/>
            <p:cNvSpPr txBox="1">
              <a:spLocks noChangeArrowheads="1"/>
            </p:cNvSpPr>
            <p:nvPr/>
          </p:nvSpPr>
          <p:spPr bwMode="auto">
            <a:xfrm>
              <a:off x="1284" y="1248"/>
              <a:ext cx="551" cy="327"/>
            </a:xfrm>
            <a:prstGeom prst="rect">
              <a:avLst/>
            </a:prstGeom>
            <a:noFill/>
            <a:ln w="9525">
              <a:noFill/>
              <a:miter lim="800000"/>
              <a:headEnd/>
              <a:tailEnd/>
            </a:ln>
            <a:effectLst/>
          </p:spPr>
          <p:txBody>
            <a:bodyPr wrap="none">
              <a:spAutoFit/>
            </a:bodyPr>
            <a:lstStyle/>
            <a:p>
              <a:r>
                <a:rPr lang="en-US" sz="2800" i="1">
                  <a:solidFill>
                    <a:schemeClr val="hlink"/>
                  </a:solidFill>
                </a:rPr>
                <a:t>Note</a:t>
              </a:r>
            </a:p>
          </p:txBody>
        </p:sp>
      </p:gr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 name="Content Placeholder 11"/>
          <p:cNvSpPr>
            <a:spLocks noGrp="1"/>
          </p:cNvSpPr>
          <p:nvPr>
            <p:ph/>
          </p:nvPr>
        </p:nvSpPr>
        <p:spPr>
          <a:xfrm>
            <a:off x="304800" y="990600"/>
            <a:ext cx="8382000" cy="5135563"/>
          </a:xfrm>
        </p:spPr>
        <p:txBody>
          <a:bodyPr/>
          <a:lstStyle/>
          <a:p>
            <a:r>
              <a:rPr lang="fr-FR" sz="3600" b="1" i="1" dirty="0" err="1" smtClean="0">
                <a:solidFill>
                  <a:srgbClr val="0033CC"/>
                </a:solidFill>
              </a:rPr>
              <a:t>Specific</a:t>
            </a:r>
            <a:r>
              <a:rPr lang="fr-FR" sz="3600" b="1" i="1" dirty="0" smtClean="0">
                <a:solidFill>
                  <a:srgbClr val="0033CC"/>
                </a:solidFill>
              </a:rPr>
              <a:t> </a:t>
            </a:r>
            <a:r>
              <a:rPr lang="fr-FR" sz="3600" b="1" i="1" dirty="0" err="1" smtClean="0">
                <a:solidFill>
                  <a:srgbClr val="0033CC"/>
                </a:solidFill>
              </a:rPr>
              <a:t>Addresses</a:t>
            </a:r>
            <a:r>
              <a:rPr lang="fr-FR" sz="3600" b="1" i="1" dirty="0" smtClean="0">
                <a:solidFill>
                  <a:srgbClr val="0033CC"/>
                </a:solidFill>
              </a:rPr>
              <a:t> </a:t>
            </a:r>
          </a:p>
          <a:p>
            <a:pPr lvl="1"/>
            <a:r>
              <a:rPr lang="en-US" sz="2000" dirty="0" smtClean="0"/>
              <a:t> </a:t>
            </a:r>
            <a:r>
              <a:rPr lang="en-US" sz="3400" dirty="0" smtClean="0"/>
              <a:t>Examples </a:t>
            </a:r>
          </a:p>
          <a:p>
            <a:pPr lvl="2"/>
            <a:r>
              <a:rPr lang="en-US" sz="2600" b="1" i="1" dirty="0" smtClean="0">
                <a:solidFill>
                  <a:schemeClr val="accent1">
                    <a:lumMod val="50000"/>
                  </a:schemeClr>
                </a:solidFill>
              </a:rPr>
              <a:t>e-mail </a:t>
            </a:r>
            <a:r>
              <a:rPr lang="en-US" sz="2600" b="1" i="1" dirty="0" smtClean="0">
                <a:solidFill>
                  <a:schemeClr val="accent1">
                    <a:lumMod val="50000"/>
                  </a:schemeClr>
                </a:solidFill>
              </a:rPr>
              <a:t>address </a:t>
            </a:r>
            <a:endParaRPr lang="en-US" sz="2600" b="1" i="1" dirty="0" smtClean="0">
              <a:solidFill>
                <a:schemeClr val="accent1">
                  <a:lumMod val="50000"/>
                </a:schemeClr>
              </a:solidFill>
              <a:sym typeface="Wingdings" pitchFamily="2" charset="2"/>
            </a:endParaRPr>
          </a:p>
          <a:p>
            <a:pPr lvl="2"/>
            <a:r>
              <a:rPr lang="en-US" sz="2600" b="1" i="1" dirty="0" smtClean="0">
                <a:solidFill>
                  <a:schemeClr val="accent1">
                    <a:lumMod val="50000"/>
                  </a:schemeClr>
                </a:solidFill>
                <a:sym typeface="Wingdings" pitchFamily="2" charset="2"/>
              </a:rPr>
              <a:t>URL address</a:t>
            </a:r>
          </a:p>
          <a:p>
            <a:pPr lvl="1"/>
            <a:endParaRPr lang="en-US" sz="2000" b="1" i="1" dirty="0" smtClean="0">
              <a:solidFill>
                <a:schemeClr val="accent1">
                  <a:lumMod val="50000"/>
                </a:schemeClr>
              </a:solidFill>
              <a:sym typeface="Wingdings" pitchFamily="2" charset="2"/>
            </a:endParaRPr>
          </a:p>
          <a:p>
            <a:pPr lvl="1"/>
            <a:r>
              <a:rPr lang="en-US" sz="3400" dirty="0" smtClean="0">
                <a:sym typeface="Wingdings" pitchFamily="2" charset="2"/>
              </a:rPr>
              <a:t>Those addresses get changed  to the corresponding port and logical address by the sending computer.</a:t>
            </a:r>
          </a:p>
          <a:p>
            <a:pPr lvl="1"/>
            <a:endParaRPr lang="en-US" sz="2000" dirty="0" smtClean="0"/>
          </a:p>
          <a:p>
            <a:pPr lvl="1"/>
            <a:endParaRPr lang="fr-FR" sz="2000" dirty="0" smtClean="0"/>
          </a:p>
          <a:p>
            <a:pPr lvl="2">
              <a:buNone/>
            </a:pPr>
            <a:endParaRPr lang="fr-FR" sz="1600" dirty="0" smtClean="0"/>
          </a:p>
          <a:p>
            <a:endParaRPr lang="en-US" sz="2400" b="1" i="1" dirty="0"/>
          </a:p>
        </p:txBody>
      </p:sp>
      <p:sp>
        <p:nvSpPr>
          <p:cNvPr id="8" name="Slide Number Placeholder 1"/>
          <p:cNvSpPr>
            <a:spLocks noGrp="1"/>
          </p:cNvSpPr>
          <p:nvPr>
            <p:ph type="sldNum" sz="quarter" idx="10"/>
          </p:nvPr>
        </p:nvSpPr>
        <p:spPr/>
        <p:txBody>
          <a:bodyPr/>
          <a:lstStyle/>
          <a:p>
            <a:r>
              <a:rPr lang="en-US"/>
              <a:t>2.</a:t>
            </a:r>
            <a:fld id="{4A920547-71F8-432A-8031-CAD28F9A9A88}" type="slidenum">
              <a:rPr lang="en-US"/>
              <a:pPr/>
              <a:t>83</a:t>
            </a:fld>
            <a:endParaRPr lang="en-US"/>
          </a:p>
        </p:txBody>
      </p:sp>
      <p:sp>
        <p:nvSpPr>
          <p:cNvPr id="680962" name="Rectangle 2"/>
          <p:cNvSpPr>
            <a:spLocks noChangeArrowheads="1"/>
          </p:cNvSpPr>
          <p:nvPr/>
        </p:nvSpPr>
        <p:spPr bwMode="auto">
          <a:xfrm>
            <a:off x="0" y="0"/>
            <a:ext cx="9144000" cy="838200"/>
          </a:xfrm>
          <a:prstGeom prst="rect">
            <a:avLst/>
          </a:prstGeom>
          <a:solidFill>
            <a:srgbClr val="33CCFF"/>
          </a:solidFill>
          <a:ln w="9525">
            <a:solidFill>
              <a:schemeClr val="tx1"/>
            </a:solidFill>
            <a:miter lim="800000"/>
            <a:headEnd/>
            <a:tailEnd/>
          </a:ln>
          <a:effectLst/>
        </p:spPr>
        <p:txBody>
          <a:bodyPr wrap="none" anchor="ctr"/>
          <a:lstStyle/>
          <a:p>
            <a:pPr algn="ctr"/>
            <a:endParaRPr lang="en-US" sz="3200">
              <a:effectLst>
                <a:outerShdw blurRad="38100" dist="38100" dir="2700000" algn="tl">
                  <a:srgbClr val="FFFFFF"/>
                </a:outerShdw>
              </a:effectLst>
            </a:endParaRPr>
          </a:p>
        </p:txBody>
      </p:sp>
      <p:sp>
        <p:nvSpPr>
          <p:cNvPr id="680963" name="Text Box 3"/>
          <p:cNvSpPr txBox="1">
            <a:spLocks noChangeArrowheads="1"/>
          </p:cNvSpPr>
          <p:nvPr/>
        </p:nvSpPr>
        <p:spPr bwMode="auto">
          <a:xfrm>
            <a:off x="228600" y="76200"/>
            <a:ext cx="3695700" cy="579438"/>
          </a:xfrm>
          <a:prstGeom prst="rect">
            <a:avLst/>
          </a:prstGeom>
          <a:noFill/>
          <a:ln w="9525">
            <a:noFill/>
            <a:miter lim="800000"/>
            <a:headEnd/>
            <a:tailEnd/>
          </a:ln>
          <a:effectLst/>
        </p:spPr>
        <p:txBody>
          <a:bodyPr wrap="none">
            <a:spAutoFit/>
          </a:bodyPr>
          <a:lstStyle/>
          <a:p>
            <a:r>
              <a:rPr lang="en-US" sz="3200">
                <a:effectLst>
                  <a:outerShdw blurRad="38100" dist="38100" dir="2700000" algn="tl">
                    <a:srgbClr val="C0C0C0"/>
                  </a:outerShdw>
                </a:effectLst>
                <a:latin typeface="Times" pitchFamily="18" charset="0"/>
              </a:rPr>
              <a:t>2-5   ADDRESSING</a:t>
            </a:r>
          </a:p>
        </p:txBody>
      </p:sp>
      <p:sp>
        <p:nvSpPr>
          <p:cNvPr id="680964" name="Text Box 4"/>
          <p:cNvSpPr txBox="1">
            <a:spLocks noChangeArrowheads="1"/>
          </p:cNvSpPr>
          <p:nvPr/>
        </p:nvSpPr>
        <p:spPr bwMode="auto">
          <a:xfrm>
            <a:off x="8229600" y="6400800"/>
            <a:ext cx="184150" cy="366713"/>
          </a:xfrm>
          <a:prstGeom prst="rect">
            <a:avLst/>
          </a:prstGeom>
          <a:noFill/>
          <a:ln w="9525">
            <a:noFill/>
            <a:miter lim="800000"/>
            <a:headEnd/>
            <a:tailEnd/>
          </a:ln>
          <a:effectLst/>
        </p:spPr>
        <p:txBody>
          <a:bodyPr wrap="none">
            <a:spAutoFit/>
          </a:bodyPr>
          <a:lstStyle/>
          <a:p>
            <a:endParaRPr lang="en-US"/>
          </a:p>
        </p:txBody>
      </p:sp>
      <p:sp>
        <p:nvSpPr>
          <p:cNvPr id="9" name="Rectangle 8"/>
          <p:cNvSpPr/>
          <p:nvPr/>
        </p:nvSpPr>
        <p:spPr>
          <a:xfrm>
            <a:off x="457200" y="1219200"/>
            <a:ext cx="7772400" cy="523220"/>
          </a:xfrm>
          <a:prstGeom prst="rect">
            <a:avLst/>
          </a:prstGeom>
        </p:spPr>
        <p:txBody>
          <a:bodyPr wrap="square">
            <a:spAutoFit/>
          </a:bodyPr>
          <a:lstStyle/>
          <a:p>
            <a:pPr algn="just" eaLnBrk="1" hangingPunct="1"/>
            <a:r>
              <a:rPr lang="en-US" sz="2800" i="1" dirty="0" smtClean="0">
                <a:effectLst>
                  <a:outerShdw blurRad="38100" dist="38100" dir="2700000" algn="tl">
                    <a:srgbClr val="C0C0C0"/>
                  </a:outerShdw>
                </a:effectLst>
              </a:rPr>
              <a:t> </a:t>
            </a:r>
            <a:endParaRPr lang="en-US" sz="2800" i="1"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HW for Chapter 2</a:t>
            </a:r>
            <a:endParaRPr lang="ar-SA" dirty="0"/>
          </a:p>
        </p:txBody>
      </p:sp>
      <p:sp>
        <p:nvSpPr>
          <p:cNvPr id="5" name="Content Placeholder 4"/>
          <p:cNvSpPr>
            <a:spLocks noGrp="1"/>
          </p:cNvSpPr>
          <p:nvPr>
            <p:ph idx="1"/>
          </p:nvPr>
        </p:nvSpPr>
        <p:spPr/>
        <p:txBody>
          <a:bodyPr/>
          <a:lstStyle/>
          <a:p>
            <a:r>
              <a:rPr lang="en-US" dirty="0" smtClean="0"/>
              <a:t>Review Questions:</a:t>
            </a:r>
          </a:p>
          <a:p>
            <a:pPr marL="400050" lvl="1" indent="0">
              <a:buNone/>
            </a:pPr>
            <a:r>
              <a:rPr lang="en-US" dirty="0" smtClean="0"/>
              <a:t>1, 4, 7, 12, 18</a:t>
            </a:r>
          </a:p>
          <a:p>
            <a:r>
              <a:rPr lang="en-US" dirty="0" smtClean="0"/>
              <a:t>Exercises:</a:t>
            </a:r>
          </a:p>
          <a:p>
            <a:pPr marL="0" indent="0">
              <a:buNone/>
            </a:pPr>
            <a:r>
              <a:rPr lang="en-US" dirty="0"/>
              <a:t> </a:t>
            </a:r>
            <a:r>
              <a:rPr lang="en-US" dirty="0" smtClean="0"/>
              <a:t>  15, 17, 20, 21, 25</a:t>
            </a:r>
            <a:endParaRPr lang="ar-SA" dirty="0"/>
          </a:p>
        </p:txBody>
      </p:sp>
      <p:sp>
        <p:nvSpPr>
          <p:cNvPr id="3" name="Slide Number Placeholder 2"/>
          <p:cNvSpPr>
            <a:spLocks noGrp="1"/>
          </p:cNvSpPr>
          <p:nvPr>
            <p:ph type="sldNum" sz="quarter" idx="10"/>
          </p:nvPr>
        </p:nvSpPr>
        <p:spPr/>
        <p:txBody>
          <a:bodyPr/>
          <a:lstStyle/>
          <a:p>
            <a:r>
              <a:rPr lang="en-US" smtClean="0"/>
              <a:t>2.</a:t>
            </a:r>
            <a:fld id="{C079A60C-67C7-404C-9001-2AF9C4E83540}" type="slidenum">
              <a:rPr lang="en-US" smtClean="0"/>
              <a:pPr/>
              <a:t>84</a:t>
            </a:fld>
            <a:endParaRPr lang="en-US"/>
          </a:p>
        </p:txBody>
      </p:sp>
    </p:spTree>
    <p:extLst>
      <p:ext uri="{BB962C8B-B14F-4D97-AF65-F5344CB8AC3E}">
        <p14:creationId xmlns:p14="http://schemas.microsoft.com/office/powerpoint/2010/main" val="2143610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Concept of Layers</a:t>
            </a:r>
            <a:endParaRPr lang="ar-SA" dirty="0"/>
          </a:p>
        </p:txBody>
      </p:sp>
      <p:sp>
        <p:nvSpPr>
          <p:cNvPr id="4" name="Content Placeholder 3"/>
          <p:cNvSpPr>
            <a:spLocks noGrp="1"/>
          </p:cNvSpPr>
          <p:nvPr>
            <p:ph idx="1"/>
          </p:nvPr>
        </p:nvSpPr>
        <p:spPr>
          <a:xfrm>
            <a:off x="304800" y="1219200"/>
            <a:ext cx="8458200" cy="5257800"/>
          </a:xfrm>
        </p:spPr>
        <p:txBody>
          <a:bodyPr/>
          <a:lstStyle/>
          <a:p>
            <a:r>
              <a:rPr lang="en-US" sz="3600" dirty="0" smtClean="0"/>
              <a:t>Each layer provides a specific set of services.</a:t>
            </a:r>
          </a:p>
          <a:p>
            <a:r>
              <a:rPr lang="en-US" sz="3600" dirty="0" smtClean="0"/>
              <a:t>Services are provided through the definition of </a:t>
            </a:r>
            <a:r>
              <a:rPr lang="en-US" sz="3600" i="1" dirty="0" smtClean="0"/>
              <a:t>protocols</a:t>
            </a:r>
            <a:r>
              <a:rPr lang="en-US" sz="3600" dirty="0" smtClean="0"/>
              <a:t>.</a:t>
            </a:r>
          </a:p>
          <a:p>
            <a:r>
              <a:rPr lang="en-US" sz="3600" dirty="0" smtClean="0"/>
              <a:t>Each layer uses the services provided by the lower/above layers.</a:t>
            </a:r>
          </a:p>
          <a:p>
            <a:r>
              <a:rPr lang="en-US" sz="3600" dirty="0" smtClean="0"/>
              <a:t>Layers use protocols to communicate with each others.</a:t>
            </a:r>
          </a:p>
          <a:p>
            <a:endParaRPr lang="en-US" sz="3200" dirty="0"/>
          </a:p>
          <a:p>
            <a:endParaRPr lang="ar-SA" dirty="0"/>
          </a:p>
        </p:txBody>
      </p:sp>
      <p:sp>
        <p:nvSpPr>
          <p:cNvPr id="2" name="Slide Number Placeholder 1"/>
          <p:cNvSpPr>
            <a:spLocks noGrp="1"/>
          </p:cNvSpPr>
          <p:nvPr>
            <p:ph type="sldNum" sz="quarter" idx="10"/>
          </p:nvPr>
        </p:nvSpPr>
        <p:spPr/>
        <p:txBody>
          <a:bodyPr/>
          <a:lstStyle/>
          <a:p>
            <a:r>
              <a:rPr lang="en-US" smtClean="0"/>
              <a:t>2.</a:t>
            </a:r>
            <a:fld id="{9438122F-8990-4B8C-ADE5-D2F4E72555BD}" type="slidenum">
              <a:rPr lang="en-US" smtClean="0"/>
              <a:pPr/>
              <a:t>9</a:t>
            </a:fld>
            <a:endParaRPr lang="en-US"/>
          </a:p>
        </p:txBody>
      </p:sp>
    </p:spTree>
    <p:extLst>
      <p:ext uri="{BB962C8B-B14F-4D97-AF65-F5344CB8AC3E}">
        <p14:creationId xmlns:p14="http://schemas.microsoft.com/office/powerpoint/2010/main" val="4228077107"/>
      </p:ext>
    </p:extLst>
  </p:cSld>
  <p:clrMapOvr>
    <a:masterClrMapping/>
  </p:clrMapOvr>
  <p:timing>
    <p:tnLst>
      <p:par>
        <p:cTn id="1" dur="indefinite" restart="never" nodeType="tmRoot"/>
      </p:par>
    </p:tnLst>
  </p:timing>
</p:sld>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3224</TotalTime>
  <Words>2977</Words>
  <Application>Microsoft Office PowerPoint</Application>
  <PresentationFormat>On-screen Show (4:3)</PresentationFormat>
  <Paragraphs>507</Paragraphs>
  <Slides>84</Slides>
  <Notes>72</Notes>
  <HiddenSlides>0</HiddenSlides>
  <MMClips>0</MMClips>
  <ScaleCrop>false</ScaleCrop>
  <HeadingPairs>
    <vt:vector size="4" baseType="variant">
      <vt:variant>
        <vt:lpstr>Theme</vt:lpstr>
      </vt:variant>
      <vt:variant>
        <vt:i4>1</vt:i4>
      </vt:variant>
      <vt:variant>
        <vt:lpstr>Slide Titles</vt:lpstr>
      </vt:variant>
      <vt:variant>
        <vt:i4>84</vt:i4>
      </vt:variant>
    </vt:vector>
  </HeadingPairs>
  <TitlesOfParts>
    <vt:vector size="85" baseType="lpstr">
      <vt:lpstr>Blends</vt:lpstr>
      <vt:lpstr>HW for Chapter 1</vt:lpstr>
      <vt:lpstr>PowerPoint Presentation</vt:lpstr>
      <vt:lpstr>A Network is ..</vt:lpstr>
      <vt:lpstr>PowerPoint Presentation</vt:lpstr>
      <vt:lpstr>Network Architicture</vt:lpstr>
      <vt:lpstr>Concept of Layers</vt:lpstr>
      <vt:lpstr>PowerPoint Presentation</vt:lpstr>
      <vt:lpstr>Hierarchy</vt:lpstr>
      <vt:lpstr>Concept of Layers</vt:lpstr>
      <vt:lpstr>Concept of Layers</vt:lpstr>
      <vt:lpstr>PowerPoint Presentation</vt:lpstr>
      <vt:lpstr>The OSI Model</vt:lpstr>
      <vt:lpstr>The OSI Model</vt:lpstr>
      <vt:lpstr>PowerPoint Presentation</vt:lpstr>
      <vt:lpstr>PowerPoint Presentation</vt:lpstr>
      <vt:lpstr>Layered Architecture </vt:lpstr>
      <vt:lpstr>Layered Architecture </vt:lpstr>
      <vt:lpstr>PowerPoint Presentation</vt:lpstr>
      <vt:lpstr>Peer-to-Peer Process</vt:lpstr>
      <vt:lpstr>Peer-to-Peer Process</vt:lpstr>
      <vt:lpstr>Organization of the Layers</vt:lpstr>
      <vt:lpstr>Organization of the Layers</vt:lpstr>
      <vt:lpstr>PowerPoint Presentation</vt:lpstr>
      <vt:lpstr>Encapsulation</vt:lpstr>
      <vt:lpstr>PowerPoint Presentation</vt:lpstr>
      <vt:lpstr>Physical layer</vt:lpstr>
      <vt:lpstr>Physical layer</vt:lpstr>
      <vt:lpstr>PowerPoint Presentation</vt:lpstr>
      <vt:lpstr>Data Link layer</vt:lpstr>
      <vt:lpstr>PowerPoint Presentation</vt:lpstr>
      <vt:lpstr>Data Link layer</vt:lpstr>
      <vt:lpstr>PowerPoint Presentation</vt:lpstr>
      <vt:lpstr>Data Link layer</vt:lpstr>
      <vt:lpstr>Network layer</vt:lpstr>
      <vt:lpstr>PowerPoint Presentation</vt:lpstr>
      <vt:lpstr>Network layer</vt:lpstr>
      <vt:lpstr>PowerPoint Presentation</vt:lpstr>
      <vt:lpstr>Network layer</vt:lpstr>
      <vt:lpstr>Transport layer</vt:lpstr>
      <vt:lpstr>PowerPoint Presentation</vt:lpstr>
      <vt:lpstr>Transport layer</vt:lpstr>
      <vt:lpstr>PowerPoint Presentation</vt:lpstr>
      <vt:lpstr>Transport layer</vt:lpstr>
      <vt:lpstr>Session layer</vt:lpstr>
      <vt:lpstr>PowerPoint Presentation</vt:lpstr>
      <vt:lpstr>Session layer</vt:lpstr>
      <vt:lpstr>Presentation layer</vt:lpstr>
      <vt:lpstr>PowerPoint Presentation</vt:lpstr>
      <vt:lpstr>Presentation layer</vt:lpstr>
      <vt:lpstr>Application layer</vt:lpstr>
      <vt:lpstr>PowerPoint Presentation</vt:lpstr>
      <vt:lpstr>Application layer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HW for Chapter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Valued Gateway Client</dc:creator>
  <cp:lastModifiedBy>Ghada</cp:lastModifiedBy>
  <cp:revision>213</cp:revision>
  <dcterms:created xsi:type="dcterms:W3CDTF">2000-01-15T04:50:39Z</dcterms:created>
  <dcterms:modified xsi:type="dcterms:W3CDTF">2013-02-08T16:52:25Z</dcterms:modified>
</cp:coreProperties>
</file>